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275" r:id="rId4"/>
    <p:sldId id="271" r:id="rId5"/>
    <p:sldId id="274" r:id="rId6"/>
    <p:sldId id="278" r:id="rId7"/>
    <p:sldId id="270" r:id="rId8"/>
    <p:sldId id="258" r:id="rId9"/>
    <p:sldId id="259" r:id="rId10"/>
    <p:sldId id="262" r:id="rId11"/>
    <p:sldId id="279" r:id="rId12"/>
    <p:sldId id="263" r:id="rId13"/>
    <p:sldId id="281" r:id="rId14"/>
    <p:sldId id="264" r:id="rId15"/>
    <p:sldId id="280" r:id="rId16"/>
    <p:sldId id="265" r:id="rId17"/>
    <p:sldId id="282" r:id="rId18"/>
    <p:sldId id="266" r:id="rId19"/>
    <p:sldId id="293" r:id="rId20"/>
    <p:sldId id="268" r:id="rId21"/>
    <p:sldId id="295" r:id="rId22"/>
    <p:sldId id="283" r:id="rId23"/>
    <p:sldId id="284" r:id="rId24"/>
    <p:sldId id="287" r:id="rId25"/>
    <p:sldId id="294" r:id="rId26"/>
    <p:sldId id="291" r:id="rId27"/>
    <p:sldId id="288" r:id="rId28"/>
    <p:sldId id="289" r:id="rId29"/>
    <p:sldId id="269" r:id="rId3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Destaqu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377" autoAdjust="0"/>
  </p:normalViewPr>
  <p:slideViewPr>
    <p:cSldViewPr>
      <p:cViewPr>
        <p:scale>
          <a:sx n="90" d="100"/>
          <a:sy n="90" d="100"/>
        </p:scale>
        <p:origin x="-128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66394-D356-44FE-AA74-5FDFB58BEE6B}" type="datetimeFigureOut">
              <a:rPr lang="pt-PT" smtClean="0"/>
              <a:pPr/>
              <a:t>10-12-2013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9FAB1-C716-4026-874F-0FBC172927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4805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4BCB-F5F1-4A33-8526-9250CD409858}" type="datetime1">
              <a:rPr lang="pt-PT" smtClean="0"/>
              <a:pPr/>
              <a:t>10-12-2013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7ª AULA</a:t>
            </a:r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6FEF0D-369B-499D-8F35-D52E3F7DC31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F8C4-3D08-4643-9474-9C033CB52A6B}" type="datetime1">
              <a:rPr lang="pt-PT" smtClean="0"/>
              <a:pPr/>
              <a:t>10-12-2013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7ª AULA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EF0D-369B-499D-8F35-D52E3F7DC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6FEF0D-369B-499D-8F35-D52E3F7DC31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071-2544-45A1-B229-CAFADE629ABA}" type="datetime1">
              <a:rPr lang="pt-PT" smtClean="0"/>
              <a:pPr/>
              <a:t>10-12-2013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7ª AULA</a:t>
            </a:r>
            <a:endParaRPr lang="pt-PT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CA09-6152-42C0-B3D0-C258D42C4C2A}" type="datetime1">
              <a:rPr lang="pt-PT" smtClean="0"/>
              <a:pPr/>
              <a:t>10-12-2013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7ª AULA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6FEF0D-369B-499D-8F35-D52E3F7DC31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7ª AULA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BE80-9F65-4F75-BAC5-84E57F2591BD}" type="datetime1">
              <a:rPr lang="pt-PT" smtClean="0"/>
              <a:pPr/>
              <a:t>10-12-2013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6FEF0D-369B-499D-8F35-D52E3F7DC31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919C0E2-0D47-49CC-AEA0-DDC3E59535A3}" type="datetime1">
              <a:rPr lang="pt-PT" smtClean="0"/>
              <a:pPr/>
              <a:t>10-12-2013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7ª AULA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EF0D-369B-499D-8F35-D52E3F7DC31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3C66-6590-4F79-8226-ECC2FE8F34F2}" type="datetime1">
              <a:rPr lang="pt-PT" smtClean="0"/>
              <a:pPr/>
              <a:t>10-12-2013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pt-PT" smtClean="0"/>
              <a:t>7ª AULA</a:t>
            </a:r>
            <a:endParaRPr lang="pt-PT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Posição de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6FEF0D-369B-499D-8F35-D52E3F7DC31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BC5C-9130-4215-8822-A4C343F31094}" type="datetime1">
              <a:rPr lang="pt-PT" smtClean="0"/>
              <a:pPr/>
              <a:t>10-12-2013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7ª AULA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6FEF0D-369B-499D-8F35-D52E3F7DC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7DD0-1507-4C86-A45C-71080831E5D7}" type="datetime1">
              <a:rPr lang="pt-PT" smtClean="0"/>
              <a:pPr/>
              <a:t>10-12-2013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7ª AULA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6FEF0D-369B-499D-8F35-D52E3F7DC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Posição de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6FEF0D-369B-499D-8F35-D52E3F7DC31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63E4-5BD3-43F7-9F5E-CD4328DCB0D9}" type="datetime1">
              <a:rPr lang="pt-PT" smtClean="0"/>
              <a:pPr/>
              <a:t>10-12-2013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pt-PT" smtClean="0"/>
              <a:t>7ª AULA</a:t>
            </a:r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xão rect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6FEF0D-369B-499D-8F35-D52E3F7DC31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D07BA69-04D5-4B5E-993A-3F47C7DD8FCC}" type="datetime1">
              <a:rPr lang="pt-PT" smtClean="0"/>
              <a:pPr/>
              <a:t>10-12-2013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pt-PT" smtClean="0"/>
              <a:t>7ª AULA</a:t>
            </a:r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6502050-A74D-488E-B4FD-BAEEB587A030}" type="datetime1">
              <a:rPr lang="pt-PT" smtClean="0"/>
              <a:pPr/>
              <a:t>10-12-2013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7ª AULA</a:t>
            </a:r>
            <a:endParaRPr lang="pt-PT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6FEF0D-369B-499D-8F35-D52E3F7DC31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scsp.utl.p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3645024"/>
            <a:ext cx="6840760" cy="1752600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LICENCIATURA </a:t>
            </a:r>
          </a:p>
          <a:p>
            <a:endParaRPr lang="pt-PT" b="1" dirty="0" smtClean="0">
              <a:solidFill>
                <a:srgbClr val="FF0000"/>
              </a:solidFill>
            </a:endParaRPr>
          </a:p>
          <a:p>
            <a:pPr algn="ctr"/>
            <a:r>
              <a:rPr lang="pt-PT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ADMINISTRAÇÃO PÚBLICA</a:t>
            </a:r>
          </a:p>
          <a:p>
            <a:endParaRPr lang="pt-PT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pt-PT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ISCSP 2012/2013</a:t>
            </a:r>
            <a:endParaRPr lang="pt-PT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 DA ADMINISTRAÇÃO I</a:t>
            </a:r>
            <a:endParaRPr lang="pt-PT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 descr="Página Inici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-365125"/>
            <a:ext cx="781050" cy="762000"/>
          </a:xfrm>
          <a:prstGeom prst="rect">
            <a:avLst/>
          </a:prstGeom>
          <a:noFill/>
        </p:spPr>
      </p:pic>
      <p:pic>
        <p:nvPicPr>
          <p:cNvPr id="48132" name="Picture 4" descr="Página Inici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-365125"/>
            <a:ext cx="781050" cy="762000"/>
          </a:xfrm>
          <a:prstGeom prst="rect">
            <a:avLst/>
          </a:prstGeom>
          <a:noFill/>
        </p:spPr>
      </p:pic>
      <p:pic>
        <p:nvPicPr>
          <p:cNvPr id="48135" name="Picture 7" descr="Página Inici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-365125"/>
            <a:ext cx="7810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776864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	</a:t>
            </a:r>
            <a:r>
              <a:rPr lang="pt-PT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Estruturas Tradicionais</a:t>
            </a:r>
          </a:p>
          <a:p>
            <a:pPr>
              <a:buNone/>
            </a:pPr>
            <a:r>
              <a:rPr lang="pt-PT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		</a:t>
            </a:r>
          </a:p>
          <a:p>
            <a:pPr>
              <a:buFont typeface="Wingdings" pitchFamily="2" charset="2"/>
              <a:buChar char="Ø"/>
            </a:pPr>
            <a:r>
              <a:rPr lang="pt-PT" sz="1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Estrutura Linear, Militar ou Linha</a:t>
            </a:r>
            <a:r>
              <a:rPr lang="pt-PT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endParaRPr lang="pt-PT" sz="1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algn="just">
              <a:buNone/>
            </a:pPr>
            <a:r>
              <a:rPr lang="pt-PT" sz="1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	</a:t>
            </a:r>
            <a:r>
              <a:rPr lang="pt-PT" sz="1800" dirty="0" smtClean="0">
                <a:latin typeface="Forte" pitchFamily="66" charset="0"/>
              </a:rPr>
              <a:t>Representado por uma pirâmide e evidencia a unidade de comando e o principio do escalonamento hierárquico</a:t>
            </a:r>
            <a:r>
              <a:rPr lang="pt-PT" sz="1900" dirty="0" smtClean="0">
                <a:latin typeface="Forte" pitchFamily="66" charset="0"/>
              </a:rPr>
              <a:t>. </a:t>
            </a:r>
          </a:p>
          <a:p>
            <a:pPr algn="just">
              <a:buNone/>
            </a:pPr>
            <a:r>
              <a:rPr lang="pt-PT" sz="1900" dirty="0">
                <a:latin typeface="Forte" pitchFamily="66" charset="0"/>
              </a:rPr>
              <a:t>	</a:t>
            </a:r>
            <a:r>
              <a:rPr lang="pt-PT" sz="1700" dirty="0" smtClean="0">
                <a:latin typeface="Forte" pitchFamily="66" charset="0"/>
              </a:rPr>
              <a:t>(Tem direcção única, não valoriza especialização, a chefia é a única fonte de autoridade, ordens seguem por via hierárquica, cada funcionário recebe ordens de um chefe imediato).</a:t>
            </a:r>
          </a:p>
          <a:p>
            <a:pPr algn="just">
              <a:buNone/>
            </a:pPr>
            <a:endParaRPr lang="pt-PT" sz="1700" dirty="0" smtClean="0">
              <a:latin typeface="Forte" pitchFamily="66" charset="0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pt-PT" sz="1800" dirty="0" smtClean="0">
                <a:solidFill>
                  <a:srgbClr val="0070C0"/>
                </a:solidFill>
                <a:latin typeface="Forte" pitchFamily="66" charset="0"/>
              </a:rPr>
              <a:t>Vantagens</a:t>
            </a:r>
            <a:r>
              <a:rPr lang="pt-PT" sz="1800" dirty="0" smtClean="0">
                <a:latin typeface="Forte" pitchFamily="66" charset="0"/>
              </a:rPr>
              <a:t>: Aplicação simples, facilita transmissão de ordens e recepção de informação, definição clara de dos deveres e responsabilidades, facilita rapidez de decisão e disciplina;</a:t>
            </a:r>
          </a:p>
          <a:p>
            <a:pPr marL="630936" lvl="2" indent="0" algn="just">
              <a:buNone/>
            </a:pPr>
            <a:endParaRPr lang="pt-PT" sz="1800" dirty="0" smtClean="0">
              <a:latin typeface="Forte" pitchFamily="66" charset="0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pt-PT" sz="1800" dirty="0" smtClean="0">
                <a:solidFill>
                  <a:srgbClr val="0070C0"/>
                </a:solidFill>
                <a:latin typeface="Forte" pitchFamily="66" charset="0"/>
              </a:rPr>
              <a:t>Desvantagens</a:t>
            </a:r>
            <a:r>
              <a:rPr lang="pt-PT" sz="1800" dirty="0" smtClean="0">
                <a:latin typeface="Forte" pitchFamily="66" charset="0"/>
              </a:rPr>
              <a:t>: Não favorece a especialização, tona a organização rígida, sobrecarrega a direcção, exige chefias excepcionais, não favorece o espírito de equipa e de cooperação</a:t>
            </a:r>
            <a:endParaRPr lang="pt-PT" sz="1800" dirty="0">
              <a:latin typeface="Forte" pitchFamily="66" charset="0"/>
            </a:endParaRPr>
          </a:p>
          <a:p>
            <a:pPr algn="just">
              <a:buNone/>
            </a:pPr>
            <a:endParaRPr lang="pt-PT" sz="1800" dirty="0" smtClean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963169"/>
            <a:ext cx="7287828" cy="515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1600" dirty="0" smtClean="0">
                <a:latin typeface="+mj-lt"/>
              </a:rPr>
              <a:t>			</a:t>
            </a:r>
            <a:endParaRPr lang="pt-PT" sz="160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48680"/>
            <a:ext cx="777686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PT" sz="19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Estrutura Funcional</a:t>
            </a:r>
            <a:r>
              <a:rPr lang="pt-PT" dirty="0">
                <a:latin typeface="Forte" pitchFamily="66" charset="0"/>
              </a:rPr>
              <a:t>: </a:t>
            </a:r>
            <a:endParaRPr lang="pt-PT" dirty="0" smtClean="0">
              <a:latin typeface="Forte" pitchFamily="66" charset="0"/>
            </a:endParaRPr>
          </a:p>
          <a:p>
            <a:pPr algn="just"/>
            <a:endParaRPr lang="pt-PT" sz="1900" dirty="0" smtClean="0">
              <a:latin typeface="Forte" pitchFamily="66" charset="0"/>
            </a:endParaRPr>
          </a:p>
          <a:p>
            <a:pPr algn="just"/>
            <a:endParaRPr lang="pt-PT" sz="1900" dirty="0" smtClean="0">
              <a:latin typeface="Forte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 Apoia-se na técnica da supervisão funcional. Separação entre funções de </a:t>
            </a:r>
            <a:r>
              <a:rPr lang="pt-PT" sz="1600" dirty="0" err="1" smtClean="0">
                <a:latin typeface="Forte" pitchFamily="66" charset="0"/>
              </a:rPr>
              <a:t>concepção</a:t>
            </a:r>
            <a:r>
              <a:rPr lang="pt-PT" sz="1600" dirty="0" smtClean="0">
                <a:latin typeface="Forte" pitchFamily="66" charset="0"/>
              </a:rPr>
              <a:t> e funções de execução e na unidade de </a:t>
            </a:r>
            <a:r>
              <a:rPr lang="pt-PT" sz="1600" dirty="0" err="1" smtClean="0">
                <a:latin typeface="Forte" pitchFamily="66" charset="0"/>
              </a:rPr>
              <a:t>direcção</a:t>
            </a:r>
            <a:r>
              <a:rPr lang="pt-PT" sz="1600" dirty="0" smtClean="0">
                <a:latin typeface="Forte" pitchFamily="66" charset="0"/>
              </a:rPr>
              <a:t>. </a:t>
            </a:r>
          </a:p>
          <a:p>
            <a:pPr algn="just"/>
            <a:endParaRPr lang="pt-PT" sz="1600" dirty="0" smtClean="0">
              <a:latin typeface="Forte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 Tem </a:t>
            </a:r>
            <a:r>
              <a:rPr lang="pt-PT" sz="1600" dirty="0">
                <a:latin typeface="Forte" pitchFamily="66" charset="0"/>
              </a:rPr>
              <a:t>direcção única, valoriza a especialização, aplica a divisão do trabalho às tarefas de execução e </a:t>
            </a:r>
            <a:r>
              <a:rPr lang="pt-PT" sz="1600" dirty="0" smtClean="0">
                <a:latin typeface="Forte" pitchFamily="66" charset="0"/>
              </a:rPr>
              <a:t>supervisão</a:t>
            </a:r>
            <a:r>
              <a:rPr lang="pt-PT" sz="1600" dirty="0">
                <a:latin typeface="Forte" pitchFamily="66" charset="0"/>
              </a:rPr>
              <a:t>.</a:t>
            </a:r>
            <a:endParaRPr lang="pt-PT" sz="1600" dirty="0" smtClean="0">
              <a:latin typeface="Forte" pitchFamily="66" charset="0"/>
            </a:endParaRPr>
          </a:p>
          <a:p>
            <a:pPr algn="just"/>
            <a:endParaRPr lang="pt-PT" dirty="0">
              <a:latin typeface="Forte" pitchFamily="66" charset="0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Vantagens</a:t>
            </a:r>
            <a:r>
              <a:rPr lang="pt-PT" dirty="0">
                <a:latin typeface="Forte" pitchFamily="66" charset="0"/>
              </a:rPr>
              <a:t>: promove a especialização, melhores salários e maior rendimento, mais facilidade de adaptação às capacidades e aptidões à função, promove a cooperação e espírito de equipa, organização mais flexível</a:t>
            </a:r>
            <a:r>
              <a:rPr lang="pt-PT" dirty="0" smtClean="0">
                <a:latin typeface="Forte" pitchFamily="66" charset="0"/>
              </a:rPr>
              <a:t>.</a:t>
            </a:r>
          </a:p>
          <a:p>
            <a:pPr lvl="2" algn="just">
              <a:buFont typeface="Wingdings" pitchFamily="2" charset="2"/>
              <a:buChar char="§"/>
            </a:pPr>
            <a:endParaRPr lang="pt-PT" dirty="0">
              <a:latin typeface="Forte" pitchFamily="66" charset="0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Desvantagens</a:t>
            </a:r>
            <a:r>
              <a:rPr lang="pt-PT" dirty="0">
                <a:latin typeface="Forte" pitchFamily="66" charset="0"/>
              </a:rPr>
              <a:t>: Difícil de aplicação e requer muita habilidade de gestão, mais e mais difícil coordenação, não facilita a manutenção da disciplina, permite a visão de controlo, dificulta a formação de chefias administrativas, elevado custo).</a:t>
            </a:r>
          </a:p>
          <a:p>
            <a:endParaRPr lang="pt-PT" dirty="0" smtClean="0">
              <a:latin typeface="Forte" pitchFamily="66" charset="0"/>
            </a:endParaRPr>
          </a:p>
          <a:p>
            <a:endParaRPr lang="pt-PT" dirty="0" smtClean="0">
              <a:latin typeface="Forte" pitchFamily="66" charset="0"/>
            </a:endParaRPr>
          </a:p>
          <a:p>
            <a:endParaRPr lang="pt-PT" dirty="0" smtClean="0">
              <a:latin typeface="Forte" pitchFamily="66" charset="0"/>
            </a:endParaRPr>
          </a:p>
          <a:p>
            <a:endParaRPr lang="pt-PT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5760640" cy="479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339752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FUNCIONAL</a:t>
            </a:r>
            <a:endParaRPr lang="pt-PT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5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PT" sz="1600" dirty="0" smtClean="0">
              <a:latin typeface="Forte" pitchFamily="66" charset="0"/>
            </a:endParaRPr>
          </a:p>
          <a:p>
            <a:pPr marL="457200" lvl="1" indent="0" algn="just">
              <a:buNone/>
            </a:pPr>
            <a:r>
              <a:rPr lang="pt-P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Estrutura Staff/Linha</a:t>
            </a:r>
          </a:p>
          <a:p>
            <a:pPr marL="457200" lvl="1" indent="0" algn="just">
              <a:buNone/>
            </a:pPr>
            <a:endParaRPr lang="pt-PT" sz="1800" dirty="0">
              <a:latin typeface="Forte" pitchFamily="66" charset="0"/>
            </a:endParaRPr>
          </a:p>
          <a:p>
            <a:pPr marL="457200" lvl="1" indent="0" algn="just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 </a:t>
            </a:r>
            <a:r>
              <a:rPr lang="pt-PT" sz="1600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Características básicas da estrutura linear e distingue-se pela existência de órgãos staff junto dos gestores de linha.</a:t>
            </a:r>
          </a:p>
          <a:p>
            <a:pPr marL="457200" lvl="1" indent="0" algn="just">
              <a:buFont typeface="Wingdings" pitchFamily="2" charset="2"/>
              <a:buChar char="Ø"/>
            </a:pPr>
            <a:r>
              <a:rPr lang="pt-PT" sz="1600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 </a:t>
            </a:r>
            <a:r>
              <a:rPr lang="pt-PT" sz="1600" dirty="0" err="1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Direcção</a:t>
            </a:r>
            <a:r>
              <a:rPr lang="pt-PT" sz="1600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 única, os dirigentes podem ter em todos os níveis de um órgão de estudos; apenas autoridade de ideias</a:t>
            </a:r>
            <a:r>
              <a:rPr lang="pt-PT" sz="1800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.</a:t>
            </a:r>
          </a:p>
          <a:p>
            <a:pPr marL="457200" lvl="1" indent="0" algn="just">
              <a:buNone/>
            </a:pPr>
            <a:endParaRPr lang="pt-PT" sz="1800" dirty="0">
              <a:latin typeface="Forte" pitchFamily="66" charset="0"/>
            </a:endParaRPr>
          </a:p>
          <a:p>
            <a:pPr marL="925830" lvl="2" indent="-285750" algn="just">
              <a:buFont typeface="Wingdings" pitchFamily="2" charset="2"/>
              <a:buChar char="Ø"/>
            </a:pPr>
            <a:r>
              <a:rPr lang="pt-P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Vantagens</a:t>
            </a:r>
            <a:r>
              <a:rPr lang="pt-PT" sz="1800" dirty="0" smtClean="0">
                <a:latin typeface="Forte" pitchFamily="66" charset="0"/>
              </a:rPr>
              <a:t>: Facilita a participação de especialistas; melhor controlo da quantidade e qualidade; adaptar a organização às suas necessidades; favorecer a execução do trabalho das unidades de linha; maior eficiência.</a:t>
            </a:r>
          </a:p>
          <a:p>
            <a:pPr marL="925830" lvl="2" indent="-285750" algn="just">
              <a:buFont typeface="Wingdings" pitchFamily="2" charset="2"/>
              <a:buChar char="Ø"/>
            </a:pPr>
            <a:endParaRPr lang="pt-PT" sz="1800" dirty="0">
              <a:latin typeface="Forte" pitchFamily="66" charset="0"/>
            </a:endParaRPr>
          </a:p>
          <a:p>
            <a:pPr marL="925830" lvl="2" indent="-285750" algn="just">
              <a:buFont typeface="Wingdings" pitchFamily="2" charset="2"/>
              <a:buChar char="Ø"/>
            </a:pPr>
            <a:r>
              <a:rPr lang="pt-P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Desvantagens</a:t>
            </a:r>
            <a:r>
              <a:rPr lang="pt-PT" sz="1800" dirty="0" smtClean="0">
                <a:latin typeface="Forte" pitchFamily="66" charset="0"/>
              </a:rPr>
              <a:t>: requer hábil coordenação das orientações emanadas do staff que se confundem com a administração; tende a usurpar a autoridade dos chefes de linha; órgãos de execução reagem contra as sugestões do staff</a:t>
            </a:r>
            <a:endParaRPr lang="pt-PT" sz="1800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747298" cy="448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771800" y="47667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STAFF (</a:t>
            </a:r>
            <a:r>
              <a:rPr lang="pt-PT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Adhocratico</a:t>
            </a:r>
            <a:r>
              <a:rPr lang="pt-P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Operativo</a:t>
            </a:r>
            <a:endParaRPr lang="pt-PT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623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marL="457200" lvl="1" indent="0" algn="just">
              <a:buNone/>
            </a:pPr>
            <a:r>
              <a:rPr lang="pt-P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Estrutura </a:t>
            </a:r>
            <a:r>
              <a:rPr lang="pt-P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Colegial</a:t>
            </a:r>
            <a:endParaRPr lang="pt-PT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marL="457200" lvl="1" indent="0" algn="just">
              <a:buNone/>
            </a:pPr>
            <a:endParaRPr lang="pt-PT" sz="1800" dirty="0">
              <a:latin typeface="Forte" pitchFamily="66" charset="0"/>
            </a:endParaRPr>
          </a:p>
          <a:p>
            <a:pPr marL="457200" lvl="1" indent="0" algn="just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 </a:t>
            </a:r>
            <a:r>
              <a:rPr lang="pt-PT" sz="1600" dirty="0" smtClean="0">
                <a:solidFill>
                  <a:srgbClr val="C00000"/>
                </a:solidFill>
                <a:latin typeface="Forte" pitchFamily="66" charset="0"/>
              </a:rPr>
              <a:t>Prevalece a vontade da maioria, cabendo apenas ao executivo ou chefia a responsabilidade pela execução e pelo cumprimento da decisão colegial ao longo da organização.</a:t>
            </a:r>
            <a:endParaRPr lang="pt-PT" sz="1600" dirty="0">
              <a:solidFill>
                <a:srgbClr val="C00000"/>
              </a:solidFill>
              <a:latin typeface="Forte" pitchFamily="66" charset="0"/>
            </a:endParaRPr>
          </a:p>
          <a:p>
            <a:pPr marL="457200" lvl="1" indent="0" algn="just">
              <a:buFont typeface="Wingdings" pitchFamily="2" charset="2"/>
              <a:buChar char="Ø"/>
            </a:pPr>
            <a:r>
              <a:rPr lang="pt-PT" sz="1600" dirty="0" smtClean="0">
                <a:solidFill>
                  <a:srgbClr val="C00000"/>
                </a:solidFill>
                <a:latin typeface="Forte" pitchFamily="66" charset="0"/>
              </a:rPr>
              <a:t> </a:t>
            </a:r>
            <a:r>
              <a:rPr lang="pt-PT" sz="1600" dirty="0" err="1" smtClean="0">
                <a:solidFill>
                  <a:srgbClr val="C00000"/>
                </a:solidFill>
                <a:latin typeface="Forte" pitchFamily="66" charset="0"/>
              </a:rPr>
              <a:t>Direcção</a:t>
            </a:r>
            <a:r>
              <a:rPr lang="pt-PT" sz="1600" dirty="0" smtClean="0">
                <a:solidFill>
                  <a:srgbClr val="C00000"/>
                </a:solidFill>
                <a:latin typeface="Forte" pitchFamily="66" charset="0"/>
              </a:rPr>
              <a:t> plural ou colegial, a tomada de decisão pertence ao grupo; a responsabilidade da execução é impessoal</a:t>
            </a:r>
            <a:r>
              <a:rPr lang="pt-PT" sz="1600" dirty="0" smtClean="0">
                <a:latin typeface="Forte" pitchFamily="66" charset="0"/>
              </a:rPr>
              <a:t>.</a:t>
            </a:r>
            <a:endParaRPr lang="pt-PT" sz="1600" dirty="0">
              <a:latin typeface="Forte" pitchFamily="66" charset="0"/>
            </a:endParaRPr>
          </a:p>
          <a:p>
            <a:pPr marL="457200" lvl="1" indent="0" algn="just">
              <a:buNone/>
            </a:pPr>
            <a:endParaRPr lang="pt-PT" sz="1800" dirty="0">
              <a:latin typeface="Forte" pitchFamily="66" charset="0"/>
            </a:endParaRPr>
          </a:p>
          <a:p>
            <a:pPr marL="925830" lvl="2" indent="-285750" algn="just">
              <a:buFont typeface="Wingdings" pitchFamily="2" charset="2"/>
              <a:buChar char="Ø"/>
            </a:pPr>
            <a:r>
              <a:rPr lang="pt-P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Vantagens</a:t>
            </a:r>
            <a:r>
              <a:rPr lang="pt-PT" sz="1800" dirty="0">
                <a:latin typeface="Forte" pitchFamily="66" charset="0"/>
              </a:rPr>
              <a:t>: Facilita a participação de especialistas; melhor controlo da quantidade e qualidade; adaptar a organização às suas necessidades; favorecer a execução do trabalho das unidades de linha; maior eficiência.</a:t>
            </a:r>
          </a:p>
          <a:p>
            <a:pPr marL="925830" lvl="2" indent="-285750" algn="just">
              <a:buFont typeface="Wingdings" pitchFamily="2" charset="2"/>
              <a:buChar char="Ø"/>
            </a:pPr>
            <a:endParaRPr lang="pt-PT" sz="1800" dirty="0">
              <a:latin typeface="Forte" pitchFamily="66" charset="0"/>
            </a:endParaRPr>
          </a:p>
          <a:p>
            <a:pPr marL="925830" lvl="2" indent="-285750" algn="just">
              <a:buFont typeface="Wingdings" pitchFamily="2" charset="2"/>
              <a:buChar char="Ø"/>
            </a:pPr>
            <a:r>
              <a:rPr lang="pt-P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Desvantagens</a:t>
            </a:r>
            <a:r>
              <a:rPr lang="pt-PT" sz="1800" dirty="0">
                <a:latin typeface="Forte" pitchFamily="66" charset="0"/>
              </a:rPr>
              <a:t>: requer hábil coordenação das orientações emanadas do staff que se confundem com a administração; tende a usurpar a autoridade dos chefes de linha; órgãos de execução reagem contra as sugestões do staff</a:t>
            </a:r>
            <a:endParaRPr lang="pt-PT" dirty="0" smtClean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6143"/>
            <a:ext cx="7560840" cy="516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5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7992888" cy="5479821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endParaRPr lang="pt-PT" sz="1600" dirty="0" smtClean="0">
              <a:latin typeface="Forte" pitchFamily="66" charset="0"/>
            </a:endParaRPr>
          </a:p>
          <a:p>
            <a:pPr lvl="1"/>
            <a:r>
              <a:rPr lang="pt-PT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ESTRUTURAS MODERNAS</a:t>
            </a:r>
          </a:p>
          <a:p>
            <a:pPr lvl="1"/>
            <a:endParaRPr lang="pt-PT" sz="1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lvl="1"/>
            <a:endParaRPr lang="pt-PT" sz="1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lvl="1"/>
            <a:endParaRPr lang="pt-PT" sz="16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lvl="5" algn="just">
              <a:buFont typeface="Arial" pitchFamily="34" charset="0"/>
              <a:buChar char="•"/>
            </a:pPr>
            <a:r>
              <a:rPr lang="pt-P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Lei n.º 4/2004, 15 de Janeiro (PRACE)</a:t>
            </a:r>
            <a:endParaRPr lang="pt-PT" sz="1600" dirty="0" smtClean="0">
              <a:solidFill>
                <a:srgbClr val="FF0000"/>
              </a:solidFill>
              <a:latin typeface="Forte" pitchFamily="66" charset="0"/>
            </a:endParaRPr>
          </a:p>
          <a:p>
            <a:pPr lvl="4">
              <a:buNone/>
            </a:pPr>
            <a:endParaRPr lang="pt-PT" sz="1600" dirty="0" smtClean="0">
              <a:latin typeface="Forte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P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Modelos</a:t>
            </a:r>
          </a:p>
          <a:p>
            <a:pPr lvl="2">
              <a:buFont typeface="Arial" pitchFamily="34" charset="0"/>
              <a:buChar char="•"/>
            </a:pPr>
            <a:r>
              <a:rPr lang="pt-P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Estrutura  hierarquizada</a:t>
            </a:r>
          </a:p>
          <a:p>
            <a:pPr lvl="2">
              <a:buFont typeface="Arial" pitchFamily="34" charset="0"/>
              <a:buChar char="•"/>
            </a:pPr>
            <a:r>
              <a:rPr lang="pt-P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Estrutura matricial</a:t>
            </a:r>
          </a:p>
          <a:p>
            <a:pPr lvl="2">
              <a:buFont typeface="Arial" pitchFamily="34" charset="0"/>
              <a:buChar char="•"/>
            </a:pPr>
            <a:r>
              <a:rPr lang="pt-P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Modelo estrutural misto</a:t>
            </a:r>
          </a:p>
          <a:p>
            <a:pPr lvl="4">
              <a:buNone/>
            </a:pPr>
            <a:endParaRPr lang="pt-PT" sz="1600" dirty="0" smtClean="0">
              <a:latin typeface="Forte" pitchFamily="66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pt-PT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Estrutura  hierarquizada</a:t>
            </a:r>
          </a:p>
          <a:p>
            <a:pPr marL="1005840" lvl="4" indent="0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 	Constituída por unidades orgânicas </a:t>
            </a:r>
            <a:r>
              <a:rPr lang="pt-PT" sz="1600" u="sng" dirty="0" smtClean="0">
                <a:solidFill>
                  <a:srgbClr val="0070C0"/>
                </a:solidFill>
                <a:latin typeface="Forte" pitchFamily="66" charset="0"/>
              </a:rPr>
              <a:t>nucleares</a:t>
            </a:r>
            <a:r>
              <a:rPr lang="pt-PT" sz="1600" dirty="0" smtClean="0">
                <a:latin typeface="Forte" pitchFamily="66" charset="0"/>
              </a:rPr>
              <a:t> (direções e serviços) e </a:t>
            </a:r>
            <a:r>
              <a:rPr lang="pt-PT" sz="1600" u="sng" dirty="0" smtClean="0">
                <a:solidFill>
                  <a:srgbClr val="0070C0"/>
                </a:solidFill>
                <a:latin typeface="Forte" pitchFamily="66" charset="0"/>
              </a:rPr>
              <a:t>flexíveis</a:t>
            </a:r>
            <a:r>
              <a:rPr lang="pt-PT" sz="1600" dirty="0" smtClean="0">
                <a:latin typeface="Forte" pitchFamily="66" charset="0"/>
              </a:rPr>
              <a:t>  (divisões):</a:t>
            </a:r>
          </a:p>
          <a:p>
            <a:pPr marL="1280160" lvl="5" indent="0">
              <a:buNone/>
            </a:pPr>
            <a:endParaRPr lang="pt-PT" sz="1400" dirty="0" smtClean="0">
              <a:latin typeface="Forte" pitchFamily="66" charset="0"/>
            </a:endParaRPr>
          </a:p>
          <a:p>
            <a:pPr marL="2103120" lvl="8" indent="0">
              <a:buNone/>
            </a:pPr>
            <a:r>
              <a:rPr lang="pt-PT" sz="1400" dirty="0" smtClean="0">
                <a:latin typeface="Forte" pitchFamily="66" charset="0"/>
              </a:rPr>
              <a:t>	</a:t>
            </a:r>
            <a:r>
              <a:rPr lang="pt-PT" sz="1700" dirty="0" smtClean="0">
                <a:latin typeface="Forte" pitchFamily="66" charset="0"/>
              </a:rPr>
              <a:t>Assegurar a permanente adequação do 		serviço às necessidades do funcionamento 		e </a:t>
            </a:r>
            <a:r>
              <a:rPr lang="pt-PT" sz="1700" dirty="0" err="1" smtClean="0">
                <a:latin typeface="Forte" pitchFamily="66" charset="0"/>
              </a:rPr>
              <a:t>optimização</a:t>
            </a:r>
            <a:r>
              <a:rPr lang="pt-PT" sz="1700" dirty="0" smtClean="0">
                <a:latin typeface="Forte" pitchFamily="66" charset="0"/>
              </a:rPr>
              <a:t> de recursos</a:t>
            </a:r>
            <a:r>
              <a:rPr lang="pt-PT" sz="1400" dirty="0" smtClean="0">
                <a:latin typeface="Forte" pitchFamily="66" charset="0"/>
              </a:rPr>
              <a:t>.</a:t>
            </a:r>
          </a:p>
          <a:p>
            <a:pPr lvl="4">
              <a:buFont typeface="Arial" pitchFamily="34" charset="0"/>
              <a:buChar char="•"/>
            </a:pPr>
            <a:endParaRPr lang="pt-PT" sz="1600" dirty="0" smtClean="0">
              <a:latin typeface="Forte" pitchFamily="66" charset="0"/>
            </a:endParaRPr>
          </a:p>
          <a:p>
            <a:pPr marL="457200" lvl="2" indent="0">
              <a:buFont typeface="Wingdings" pitchFamily="2" charset="2"/>
              <a:buChar char="§"/>
            </a:pPr>
            <a:r>
              <a:rPr lang="pt-PT" sz="1600" dirty="0" smtClean="0">
                <a:latin typeface="Forte" pitchFamily="66" charset="0"/>
              </a:rPr>
              <a:t> Alteradas, criadas ou extintas por decisão do dirigente máximo do serviço</a:t>
            </a:r>
          </a:p>
          <a:p>
            <a:pPr marL="457200" lvl="2" indent="0">
              <a:buFont typeface="Wingdings" pitchFamily="2" charset="2"/>
              <a:buChar char="§"/>
            </a:pPr>
            <a:r>
              <a:rPr lang="pt-PT" sz="1600" dirty="0" smtClean="0">
                <a:latin typeface="Forte" pitchFamily="66" charset="0"/>
              </a:rPr>
              <a:t> Definindo atribuições, competências e </a:t>
            </a:r>
            <a:r>
              <a:rPr lang="pt-PT" sz="1600" dirty="0" err="1" smtClean="0">
                <a:latin typeface="Forte" pitchFamily="66" charset="0"/>
              </a:rPr>
              <a:t>afectação</a:t>
            </a:r>
            <a:r>
              <a:rPr lang="pt-PT" sz="1600" dirty="0" smtClean="0">
                <a:latin typeface="Forte" pitchFamily="66" charset="0"/>
              </a:rPr>
              <a:t> de pessoal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5508104" y="414908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>
            <a:off x="1691680" y="4365104"/>
            <a:ext cx="14401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ucena.Cotrim\Desktop\organograma_gep_22_06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48390" cy="5912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9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2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ORGANIZAÇÃO ADMINISTRATIVA</a:t>
            </a:r>
            <a:endParaRPr lang="pt-PT" sz="2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67544" y="1412777"/>
            <a:ext cx="8229600" cy="4680520"/>
          </a:xfrm>
        </p:spPr>
        <p:txBody>
          <a:bodyPr>
            <a:normAutofit lnSpcReduction="10000"/>
          </a:bodyPr>
          <a:lstStyle/>
          <a:p>
            <a:pPr lvl="3" algn="just">
              <a:buNone/>
            </a:pPr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Estrutura orgânica</a:t>
            </a:r>
          </a:p>
          <a:p>
            <a:pPr lvl="3" algn="just">
              <a:buNone/>
            </a:pPr>
            <a:endParaRPr lang="pt-PT" sz="1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lvl="4" algn="just">
              <a:buFont typeface="Wingdings" pitchFamily="2" charset="2"/>
              <a:buChar char="q"/>
            </a:pPr>
            <a:r>
              <a:rPr lang="pt-PT" sz="1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pt-PT" sz="1700" dirty="0" smtClean="0">
                <a:latin typeface="Algerian" pitchFamily="82" charset="0"/>
              </a:rPr>
              <a:t>Ferramenta que permite, de forma eficiente e eficaz, a execução da estratégia da organização</a:t>
            </a:r>
            <a:r>
              <a:rPr lang="pt-PT" sz="1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.</a:t>
            </a:r>
          </a:p>
          <a:p>
            <a:pPr lvl="3" algn="just">
              <a:buNone/>
            </a:pPr>
            <a:endParaRPr lang="pt-PT" sz="1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lvl="3" algn="just">
              <a:buNone/>
            </a:pPr>
            <a:r>
              <a:rPr lang="pt-PT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Pressupõe</a:t>
            </a:r>
            <a:r>
              <a:rPr lang="pt-PT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: </a:t>
            </a:r>
          </a:p>
          <a:p>
            <a:pPr lvl="5" algn="just">
              <a:buFont typeface="Wingdings" pitchFamily="2" charset="2"/>
              <a:buChar char="Ø"/>
            </a:pPr>
            <a:r>
              <a:rPr lang="pt-PT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pt-P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Conhecimento completo da estratégia</a:t>
            </a:r>
          </a:p>
          <a:p>
            <a:pPr lvl="5" algn="just">
              <a:buFont typeface="Wingdings" pitchFamily="2" charset="2"/>
              <a:buChar char="Ø"/>
            </a:pPr>
            <a:r>
              <a:rPr lang="pt-P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Saber dos objectivos de forma clara e com detalhe</a:t>
            </a:r>
          </a:p>
          <a:p>
            <a:pPr lvl="5" algn="just">
              <a:buFont typeface="Wingdings" pitchFamily="2" charset="2"/>
              <a:buChar char="Ø"/>
            </a:pPr>
            <a:r>
              <a:rPr lang="pt-P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Grau de detalhe e descrição das funções</a:t>
            </a:r>
          </a:p>
          <a:p>
            <a:pPr lvl="5" algn="just">
              <a:buFont typeface="Wingdings" pitchFamily="2" charset="2"/>
              <a:buChar char="Ø"/>
            </a:pPr>
            <a:r>
              <a:rPr lang="pt-P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Identificação dos autores e linhas mestras das políticas</a:t>
            </a:r>
          </a:p>
          <a:p>
            <a:pPr lvl="5" algn="just">
              <a:buFont typeface="Wingdings" pitchFamily="2" charset="2"/>
              <a:buChar char="Ø"/>
            </a:pPr>
            <a:r>
              <a:rPr lang="pt-P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Diagnóstico das relações entre os órgãos</a:t>
            </a:r>
          </a:p>
          <a:p>
            <a:pPr lvl="5" algn="just">
              <a:buFont typeface="Wingdings" pitchFamily="2" charset="2"/>
              <a:buChar char="Ø"/>
            </a:pPr>
            <a:r>
              <a:rPr lang="pt-P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Níveis de tomada de decisão</a:t>
            </a:r>
          </a:p>
          <a:p>
            <a:pPr lvl="5" algn="just">
              <a:buFont typeface="Wingdings" pitchFamily="2" charset="2"/>
              <a:buChar char="Ø"/>
            </a:pPr>
            <a:r>
              <a:rPr lang="pt-P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Identificação do detentor da responsabilidade e formas de a efectivar</a:t>
            </a:r>
          </a:p>
          <a:p>
            <a:pPr lvl="5" algn="just">
              <a:buFont typeface="Wingdings" pitchFamily="2" charset="2"/>
              <a:buChar char="Ø"/>
            </a:pPr>
            <a:r>
              <a:rPr lang="pt-P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Coordenação</a:t>
            </a:r>
          </a:p>
          <a:p>
            <a:pPr lvl="5" algn="just">
              <a:buFont typeface="Wingdings" pitchFamily="2" charset="2"/>
              <a:buChar char="Ø"/>
            </a:pPr>
            <a:r>
              <a:rPr lang="pt-P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Informação, concreta e fluida entre os vários canais</a:t>
            </a:r>
            <a:endParaRPr lang="pt-PT" sz="1600" i="1" dirty="0" smtClean="0">
              <a:latin typeface="Algerian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67853"/>
          </a:xfrm>
        </p:spPr>
        <p:txBody>
          <a:bodyPr>
            <a:noAutofit/>
          </a:bodyPr>
          <a:lstStyle/>
          <a:p>
            <a:pPr lvl="4">
              <a:buNone/>
            </a:pPr>
            <a:endParaRPr lang="pt-PT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P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Dois novos tipos de estruturas</a:t>
            </a:r>
          </a:p>
          <a:p>
            <a:pPr lvl="1">
              <a:buFont typeface="Wingdings" pitchFamily="2" charset="2"/>
              <a:buChar char="Ø"/>
            </a:pPr>
            <a:endParaRPr lang="pt-PT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lvl="3">
              <a:buFont typeface="Wingdings" pitchFamily="2" charset="2"/>
              <a:buChar char="Ø"/>
            </a:pPr>
            <a:r>
              <a:rPr lang="pt-P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Estrutura com base na função</a:t>
            </a:r>
          </a:p>
          <a:p>
            <a:pPr lvl="5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Unidimensional (base é a função principal)</a:t>
            </a:r>
          </a:p>
          <a:p>
            <a:pPr lvl="5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Especialização</a:t>
            </a:r>
          </a:p>
          <a:p>
            <a:pPr lvl="5">
              <a:buFont typeface="Wingdings" pitchFamily="2" charset="2"/>
              <a:buChar char="Ø"/>
            </a:pPr>
            <a:r>
              <a:rPr lang="pt-PT" sz="1600" dirty="0" err="1" smtClean="0">
                <a:latin typeface="Forte" pitchFamily="66" charset="0"/>
              </a:rPr>
              <a:t>Objectivo</a:t>
            </a:r>
            <a:r>
              <a:rPr lang="pt-PT" sz="1600" dirty="0" smtClean="0">
                <a:latin typeface="Forte" pitchFamily="66" charset="0"/>
              </a:rPr>
              <a:t> permanente</a:t>
            </a:r>
          </a:p>
          <a:p>
            <a:pPr lvl="5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Longo prazo</a:t>
            </a:r>
          </a:p>
          <a:p>
            <a:pPr lvl="3">
              <a:buFont typeface="Wingdings" pitchFamily="2" charset="2"/>
              <a:buChar char="Ø"/>
            </a:pPr>
            <a:r>
              <a:rPr lang="pt-PT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Vantagens</a:t>
            </a:r>
          </a:p>
          <a:p>
            <a:pPr lvl="5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Centralização de recursos similares a cada função</a:t>
            </a:r>
          </a:p>
          <a:p>
            <a:pPr lvl="5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Solidificação da especialização em cada unidade organizacional</a:t>
            </a:r>
          </a:p>
          <a:p>
            <a:pPr lvl="5">
              <a:buFont typeface="Wingdings" pitchFamily="2" charset="2"/>
              <a:buChar char="Ø"/>
            </a:pPr>
            <a:r>
              <a:rPr lang="pt-PT" sz="1600" dirty="0" err="1" smtClean="0">
                <a:latin typeface="Forte" pitchFamily="66" charset="0"/>
              </a:rPr>
              <a:t>Perspectiva</a:t>
            </a:r>
            <a:r>
              <a:rPr lang="pt-PT" sz="1600" dirty="0" smtClean="0">
                <a:latin typeface="Forte" pitchFamily="66" charset="0"/>
              </a:rPr>
              <a:t> de carreira para profissionais</a:t>
            </a:r>
          </a:p>
          <a:p>
            <a:pPr lvl="5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Uniformidade de normas e procedimentos</a:t>
            </a:r>
          </a:p>
          <a:p>
            <a:pPr lvl="5">
              <a:buFont typeface="Wingdings" pitchFamily="2" charset="2"/>
              <a:buChar char="Ø"/>
            </a:pPr>
            <a:endParaRPr lang="pt-PT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lvl="3">
              <a:buFont typeface="Wingdings" pitchFamily="2" charset="2"/>
              <a:buChar char="Ø"/>
            </a:pPr>
            <a:r>
              <a:rPr lang="pt-PT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Desvantagens</a:t>
            </a:r>
          </a:p>
          <a:p>
            <a:pPr lvl="5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Conflito quando existem vários produtos/</a:t>
            </a:r>
            <a:r>
              <a:rPr lang="pt-PT" sz="1600" dirty="0" err="1" smtClean="0">
                <a:latin typeface="Forte" pitchFamily="66" charset="0"/>
              </a:rPr>
              <a:t>projectos</a:t>
            </a:r>
            <a:endParaRPr lang="pt-PT" sz="1600" dirty="0" smtClean="0">
              <a:latin typeface="Forte" pitchFamily="66" charset="0"/>
            </a:endParaRPr>
          </a:p>
          <a:p>
            <a:pPr lvl="5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Enfase na própria especialidade ao nível dos </a:t>
            </a:r>
            <a:r>
              <a:rPr lang="pt-PT" sz="1600" dirty="0" err="1" smtClean="0">
                <a:latin typeface="Forte" pitchFamily="66" charset="0"/>
              </a:rPr>
              <a:t>objectivos</a:t>
            </a:r>
            <a:endParaRPr lang="pt-PT" sz="1600" dirty="0" smtClean="0">
              <a:latin typeface="Forte" pitchFamily="66" charset="0"/>
            </a:endParaRPr>
          </a:p>
          <a:p>
            <a:pPr lvl="5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Do ponto de vista dos </a:t>
            </a:r>
            <a:r>
              <a:rPr lang="pt-PT" sz="1600" dirty="0" err="1" smtClean="0">
                <a:latin typeface="Forte" pitchFamily="66" charset="0"/>
              </a:rPr>
              <a:t>projectos</a:t>
            </a:r>
            <a:r>
              <a:rPr lang="pt-PT" sz="1600" dirty="0" smtClean="0">
                <a:latin typeface="Forte" pitchFamily="66" charset="0"/>
              </a:rPr>
              <a:t> a organização funcional tende a ser vista como pouco eficiente e inflexível</a:t>
            </a:r>
          </a:p>
          <a:p>
            <a:pPr lvl="5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Tendência para a centralização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Estrutura Divisional</a:t>
            </a:r>
          </a:p>
          <a:p>
            <a:pPr marL="0" indent="0">
              <a:buNone/>
            </a:pPr>
            <a:r>
              <a:rPr lang="pt-PT" sz="1800" dirty="0">
                <a:latin typeface="+mj-lt"/>
              </a:rPr>
              <a:t>	</a:t>
            </a:r>
            <a:endParaRPr lang="pt-PT" sz="1800" dirty="0" smtClean="0">
              <a:latin typeface="+mj-lt"/>
            </a:endParaRPr>
          </a:p>
          <a:p>
            <a:pPr marL="548640" lvl="2" indent="0">
              <a:buFont typeface="Wingdings" pitchFamily="2" charset="2"/>
              <a:buChar char="ü"/>
            </a:pPr>
            <a:endParaRPr lang="pt-PT" sz="1600" dirty="0" smtClean="0">
              <a:latin typeface="+mj-lt"/>
            </a:endParaRPr>
          </a:p>
          <a:p>
            <a:pPr marL="548640" lvl="2" indent="0">
              <a:buFont typeface="Wingdings" pitchFamily="2" charset="2"/>
              <a:buChar char="ü"/>
            </a:pPr>
            <a:endParaRPr lang="pt-PT" sz="1600" dirty="0" smtClean="0">
              <a:latin typeface="+mj-lt"/>
            </a:endParaRPr>
          </a:p>
          <a:p>
            <a:pPr marL="548640" lvl="2" indent="0">
              <a:buFont typeface="Wingdings" pitchFamily="2" charset="2"/>
              <a:buChar char="ü"/>
            </a:pPr>
            <a:r>
              <a:rPr lang="pt-PT" sz="1600" dirty="0" smtClean="0">
                <a:latin typeface="+mj-lt"/>
              </a:rPr>
              <a:t>Divisão da estrutura existente em unidades orgânicas de maior flexibilidade operacional</a:t>
            </a:r>
            <a:r>
              <a:rPr lang="pt-PT" sz="1200" dirty="0" smtClean="0">
                <a:latin typeface="+mj-lt"/>
              </a:rPr>
              <a:t>.</a:t>
            </a:r>
            <a:endParaRPr lang="pt-PT" sz="1200" dirty="0">
              <a:latin typeface="+mj-lt"/>
            </a:endParaRPr>
          </a:p>
          <a:p>
            <a:pPr lvl="1">
              <a:buNone/>
            </a:pPr>
            <a:endParaRPr lang="pt-PT" sz="1800" dirty="0" smtClean="0">
              <a:latin typeface="+mj-lt"/>
            </a:endParaRPr>
          </a:p>
          <a:p>
            <a:pPr lvl="4">
              <a:buFont typeface="Wingdings" pitchFamily="2" charset="2"/>
              <a:buChar char="§"/>
            </a:pPr>
            <a:r>
              <a:rPr lang="pt-PT" sz="1600" dirty="0" smtClean="0">
                <a:latin typeface="Franklin Gothic Book" pitchFamily="34" charset="0"/>
              </a:rPr>
              <a:t>Caracteriza-se</a:t>
            </a:r>
            <a:r>
              <a:rPr lang="pt-PT" sz="1600" dirty="0" smtClean="0">
                <a:latin typeface="+mj-lt"/>
              </a:rPr>
              <a:t> por:</a:t>
            </a:r>
          </a:p>
          <a:p>
            <a:pPr lvl="6">
              <a:buFont typeface="Courier New" pitchFamily="49" charset="0"/>
              <a:buChar char="o"/>
            </a:pPr>
            <a:r>
              <a:rPr lang="pt-PT" sz="1600" dirty="0" smtClean="0">
                <a:latin typeface="+mj-lt"/>
              </a:rPr>
              <a:t>Unidimensionalidade</a:t>
            </a:r>
          </a:p>
          <a:p>
            <a:pPr lvl="6">
              <a:buFont typeface="Courier New" pitchFamily="49" charset="0"/>
              <a:buChar char="o"/>
            </a:pPr>
            <a:r>
              <a:rPr lang="pt-PT" sz="1600" dirty="0" smtClean="0">
                <a:latin typeface="+mj-lt"/>
              </a:rPr>
              <a:t>Grupo de serviços ou produtos similares</a:t>
            </a:r>
          </a:p>
          <a:p>
            <a:pPr lvl="6">
              <a:buFont typeface="Courier New" pitchFamily="49" charset="0"/>
              <a:buChar char="o"/>
            </a:pPr>
            <a:r>
              <a:rPr lang="pt-PT" sz="1600" dirty="0" smtClean="0">
                <a:latin typeface="+mj-lt"/>
              </a:rPr>
              <a:t>Processo de trabalho</a:t>
            </a:r>
          </a:p>
          <a:p>
            <a:pPr lvl="6">
              <a:buFont typeface="Courier New" pitchFamily="49" charset="0"/>
              <a:buChar char="o"/>
            </a:pPr>
            <a:r>
              <a:rPr lang="pt-PT" sz="1600" dirty="0" smtClean="0">
                <a:latin typeface="+mj-lt"/>
              </a:rPr>
              <a:t>Serviços</a:t>
            </a:r>
          </a:p>
          <a:p>
            <a:pPr lvl="6">
              <a:buFont typeface="Courier New" pitchFamily="49" charset="0"/>
              <a:buChar char="o"/>
            </a:pPr>
            <a:r>
              <a:rPr lang="pt-PT" sz="1600" dirty="0" smtClean="0">
                <a:latin typeface="+mj-lt"/>
              </a:rPr>
              <a:t>Áreas geográficas</a:t>
            </a:r>
          </a:p>
          <a:p>
            <a:pPr lvl="6">
              <a:buFont typeface="Courier New" pitchFamily="49" charset="0"/>
              <a:buChar char="o"/>
            </a:pPr>
            <a:r>
              <a:rPr lang="pt-PT" sz="1600" dirty="0" err="1" smtClean="0">
                <a:latin typeface="+mj-lt"/>
              </a:rPr>
              <a:t>Actividades</a:t>
            </a:r>
            <a:r>
              <a:rPr lang="pt-PT" sz="1600" dirty="0" smtClean="0">
                <a:latin typeface="+mj-lt"/>
              </a:rPr>
              <a:t> díspares, mas vinculadas a um </a:t>
            </a:r>
            <a:r>
              <a:rPr lang="pt-PT" sz="1600" dirty="0" err="1" smtClean="0">
                <a:latin typeface="+mj-lt"/>
              </a:rPr>
              <a:t>objectivo</a:t>
            </a:r>
            <a:r>
              <a:rPr lang="pt-PT" sz="1600" dirty="0" smtClean="0">
                <a:latin typeface="+mj-lt"/>
              </a:rPr>
              <a:t> final específico (saúde, prestações, segurança social, impostos)</a:t>
            </a:r>
          </a:p>
          <a:p>
            <a:pPr marL="0" indent="0">
              <a:buNone/>
            </a:pPr>
            <a:endParaRPr lang="pt-PT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3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</a:rPr>
              <a:t>ESTRUTURAS CONTEMPORÂNEAS</a:t>
            </a:r>
          </a:p>
          <a:p>
            <a:pPr marL="0" indent="0">
              <a:buNone/>
            </a:pPr>
            <a:endParaRPr lang="pt-PT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</a:endParaRPr>
          </a:p>
          <a:p>
            <a:pPr marL="822960" lvl="3" indent="0"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rgbClr val="0070C0"/>
                </a:solidFill>
                <a:latin typeface="Forte" pitchFamily="66" charset="0"/>
              </a:rPr>
              <a:t>Projecto</a:t>
            </a:r>
            <a:endParaRPr lang="pt-PT" sz="1600" dirty="0" smtClean="0">
              <a:solidFill>
                <a:srgbClr val="0070C0"/>
              </a:solidFill>
              <a:latin typeface="Forte" pitchFamily="66" charset="0"/>
            </a:endParaRPr>
          </a:p>
          <a:p>
            <a:pPr marL="822960" lvl="3" indent="0">
              <a:buFont typeface="Wingdings" pitchFamily="2" charset="2"/>
              <a:buChar char="§"/>
            </a:pPr>
            <a:r>
              <a:rPr lang="pt-PT" sz="1600" dirty="0" smtClean="0">
                <a:solidFill>
                  <a:srgbClr val="0070C0"/>
                </a:solidFill>
                <a:latin typeface="Forte" pitchFamily="66" charset="0"/>
              </a:rPr>
              <a:t>Matricial</a:t>
            </a:r>
          </a:p>
          <a:p>
            <a:pPr marL="548640" lvl="2" indent="0">
              <a:buFont typeface="Wingdings" pitchFamily="2" charset="2"/>
              <a:buChar char="ü"/>
            </a:pPr>
            <a:endParaRPr lang="pt-PT" sz="1600" dirty="0" smtClean="0">
              <a:latin typeface="Forte" pitchFamily="66" charset="0"/>
            </a:endParaRPr>
          </a:p>
          <a:p>
            <a:pPr marL="822960" lvl="3" indent="0">
              <a:buFont typeface="Wingdings" pitchFamily="2" charset="2"/>
              <a:buChar char="Ø"/>
            </a:pPr>
            <a:r>
              <a:rPr lang="pt-PT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</a:t>
            </a:r>
            <a:r>
              <a:rPr lang="pt-PT" sz="19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Vantagens</a:t>
            </a:r>
            <a:r>
              <a:rPr lang="pt-PT" sz="1900" dirty="0" smtClean="0">
                <a:latin typeface="Forte" pitchFamily="66" charset="0"/>
              </a:rPr>
              <a:t>:</a:t>
            </a:r>
          </a:p>
          <a:p>
            <a:pPr marL="1097280" lvl="4" indent="0" algn="just">
              <a:buFont typeface="Wingdings" pitchFamily="2" charset="2"/>
              <a:buChar char="q"/>
            </a:pPr>
            <a:r>
              <a:rPr lang="pt-PT" sz="1600" dirty="0" smtClean="0">
                <a:latin typeface="Forte" pitchFamily="66" charset="0"/>
              </a:rPr>
              <a:t> Cada gestor, em função do mercado, é orientado estrategicamente para </a:t>
            </a:r>
            <a:r>
              <a:rPr lang="pt-PT" sz="1600" dirty="0" err="1" smtClean="0">
                <a:latin typeface="Forte" pitchFamily="66" charset="0"/>
              </a:rPr>
              <a:t>enfantizar</a:t>
            </a:r>
            <a:r>
              <a:rPr lang="pt-PT" sz="1600" dirty="0" smtClean="0">
                <a:latin typeface="Forte" pitchFamily="66" charset="0"/>
              </a:rPr>
              <a:t> os problemas de programação, expansão, comercialização, custos, rentabilidade)</a:t>
            </a:r>
          </a:p>
          <a:p>
            <a:pPr marL="1097280" lvl="4" indent="0" algn="just">
              <a:buFont typeface="Wingdings" pitchFamily="2" charset="2"/>
              <a:buChar char="q"/>
            </a:pPr>
            <a:r>
              <a:rPr lang="pt-PT" sz="1600" dirty="0" smtClean="0">
                <a:latin typeface="Forte" pitchFamily="66" charset="0"/>
              </a:rPr>
              <a:t> Permite a utilização máxima da capacidade pessoal e do conhecimento especializado</a:t>
            </a:r>
          </a:p>
          <a:p>
            <a:pPr marL="1097280" lvl="4" indent="0" algn="just">
              <a:buFont typeface="Wingdings" pitchFamily="2" charset="2"/>
              <a:buChar char="q"/>
            </a:pPr>
            <a:r>
              <a:rPr lang="pt-PT" sz="1600" dirty="0" smtClean="0">
                <a:latin typeface="Forte" pitchFamily="66" charset="0"/>
              </a:rPr>
              <a:t> Melhor histórico do cumprimento de cronogramas e de controlo de custos</a:t>
            </a:r>
          </a:p>
          <a:p>
            <a:pPr marL="1097280" lvl="4" indent="0" algn="just">
              <a:buFont typeface="Wingdings" pitchFamily="2" charset="2"/>
              <a:buChar char="q"/>
            </a:pPr>
            <a:r>
              <a:rPr lang="pt-PT" sz="1600" dirty="0" smtClean="0">
                <a:latin typeface="Forte" pitchFamily="66" charset="0"/>
              </a:rPr>
              <a:t> Facilita o emprego de capital especializado, em função dos </a:t>
            </a:r>
            <a:r>
              <a:rPr lang="pt-PT" sz="1600" dirty="0" err="1" smtClean="0">
                <a:latin typeface="Forte" pitchFamily="66" charset="0"/>
              </a:rPr>
              <a:t>objectivos</a:t>
            </a:r>
            <a:r>
              <a:rPr lang="pt-PT" sz="1600" dirty="0" smtClean="0">
                <a:latin typeface="Forte" pitchFamily="66" charset="0"/>
              </a:rPr>
              <a:t>, de fácil assimilação pelos investidores.</a:t>
            </a:r>
          </a:p>
          <a:p>
            <a:pPr marL="1097280" lvl="4" indent="0">
              <a:buNone/>
            </a:pPr>
            <a:endParaRPr lang="pt-PT" sz="1600" dirty="0" smtClean="0">
              <a:latin typeface="Forte" pitchFamily="66" charset="0"/>
            </a:endParaRPr>
          </a:p>
          <a:p>
            <a:pPr marL="822960" lvl="3" indent="0">
              <a:buFont typeface="Wingdings" pitchFamily="2" charset="2"/>
              <a:buChar char="Ø"/>
            </a:pPr>
            <a:r>
              <a:rPr lang="pt-PT" sz="1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</a:t>
            </a:r>
            <a:r>
              <a:rPr lang="pt-PT" sz="17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Desvantagens</a:t>
            </a:r>
          </a:p>
          <a:p>
            <a:pPr marL="1097280" lvl="4" indent="0" algn="just">
              <a:buFont typeface="Wingdings" pitchFamily="2" charset="2"/>
              <a:buChar char="q"/>
            </a:pPr>
            <a:r>
              <a:rPr lang="pt-PT" sz="1600" dirty="0" smtClean="0">
                <a:latin typeface="Forte" pitchFamily="66" charset="0"/>
              </a:rPr>
              <a:t> Custos são elevados, pela duplicação de órgãos, podendo reduzir a margem de lucros</a:t>
            </a:r>
          </a:p>
          <a:p>
            <a:pPr marL="1097280" lvl="4" indent="0" algn="just">
              <a:buFont typeface="Wingdings" pitchFamily="2" charset="2"/>
              <a:buChar char="q"/>
            </a:pPr>
            <a:r>
              <a:rPr lang="pt-PT" sz="1600" dirty="0" smtClean="0">
                <a:latin typeface="Forte" pitchFamily="66" charset="0"/>
              </a:rPr>
              <a:t> Grupo de produtos presta pouca consideração aos outros grupos de produtos</a:t>
            </a:r>
          </a:p>
          <a:p>
            <a:pPr marL="1097280" lvl="4" indent="0" algn="just">
              <a:buFont typeface="Wingdings" pitchFamily="2" charset="2"/>
              <a:buChar char="q"/>
            </a:pPr>
            <a:r>
              <a:rPr lang="pt-PT" sz="1600" dirty="0" smtClean="0">
                <a:latin typeface="Forte" pitchFamily="66" charset="0"/>
              </a:rPr>
              <a:t> Sacrifica a especialização funcional e as economias de escala pela diferenciação de produtos e suas estruturas</a:t>
            </a:r>
          </a:p>
          <a:p>
            <a:pPr marL="1097280" lvl="4" indent="0" algn="just">
              <a:buFont typeface="Wingdings" pitchFamily="2" charset="2"/>
              <a:buChar char="q"/>
            </a:pPr>
            <a:r>
              <a:rPr lang="pt-PT" sz="1600" dirty="0" smtClean="0">
                <a:latin typeface="Forte" pitchFamily="66" charset="0"/>
              </a:rPr>
              <a:t> Difícil a integração entre múltiplas e diferentes unidades organizacionais.</a:t>
            </a:r>
          </a:p>
          <a:p>
            <a:pPr marL="1097280" lvl="4" indent="0">
              <a:buFont typeface="Wingdings" pitchFamily="2" charset="2"/>
              <a:buChar char="Ø"/>
            </a:pPr>
            <a:endParaRPr lang="pt-PT" sz="1600" dirty="0" smtClean="0">
              <a:latin typeface="Forte" pitchFamily="66" charset="0"/>
            </a:endParaRPr>
          </a:p>
          <a:p>
            <a:pPr marL="0" indent="0">
              <a:buNone/>
            </a:pPr>
            <a:endParaRPr lang="pt-PT" sz="1800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3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</a:rPr>
              <a:t>ESTRUTURA COM BASE EM PROJECTO OU TEMPORÁRIAS</a:t>
            </a:r>
          </a:p>
          <a:p>
            <a:pPr marL="0" indent="0">
              <a:buNone/>
            </a:pPr>
            <a:endParaRPr lang="pt-PT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</a:endParaRPr>
          </a:p>
          <a:p>
            <a:pPr marL="822960" lvl="3" indent="0"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rgbClr val="0070C0"/>
                </a:solidFill>
                <a:latin typeface="Forte" pitchFamily="66" charset="0"/>
              </a:rPr>
              <a:t>Art</a:t>
            </a:r>
            <a:r>
              <a:rPr lang="pt-PT" sz="1600" dirty="0" smtClean="0">
                <a:solidFill>
                  <a:srgbClr val="0070C0"/>
                </a:solidFill>
                <a:latin typeface="Forte" pitchFamily="66" charset="0"/>
              </a:rPr>
              <a:t>. 28.º da Lei n.º 4/2004, de 15 de Janeiro</a:t>
            </a:r>
          </a:p>
          <a:p>
            <a:pPr marL="822960" lvl="3" indent="0">
              <a:buFont typeface="Wingdings" pitchFamily="2" charset="2"/>
              <a:buChar char="§"/>
            </a:pPr>
            <a:r>
              <a:rPr lang="pt-PT" sz="1600" dirty="0" smtClean="0">
                <a:solidFill>
                  <a:srgbClr val="0070C0"/>
                </a:solidFill>
                <a:latin typeface="Forte" pitchFamily="66" charset="0"/>
              </a:rPr>
              <a:t>Estruturas missão com duração temporal limitada e </a:t>
            </a:r>
            <a:r>
              <a:rPr lang="pt-PT" sz="1600" dirty="0" err="1" smtClean="0">
                <a:solidFill>
                  <a:srgbClr val="0070C0"/>
                </a:solidFill>
                <a:latin typeface="Forte" pitchFamily="66" charset="0"/>
              </a:rPr>
              <a:t>objectivos</a:t>
            </a:r>
            <a:r>
              <a:rPr lang="pt-PT" sz="1600" dirty="0" smtClean="0">
                <a:solidFill>
                  <a:srgbClr val="0070C0"/>
                </a:solidFill>
                <a:latin typeface="Forte" pitchFamily="66" charset="0"/>
              </a:rPr>
              <a:t> centralizados</a:t>
            </a:r>
          </a:p>
          <a:p>
            <a:pPr marL="822960" lvl="3" indent="0">
              <a:buFont typeface="Wingdings" pitchFamily="2" charset="2"/>
              <a:buChar char="§"/>
            </a:pPr>
            <a:r>
              <a:rPr lang="pt-PT" sz="1600" dirty="0" smtClean="0">
                <a:solidFill>
                  <a:srgbClr val="0070C0"/>
                </a:solidFill>
                <a:latin typeface="Forte" pitchFamily="66" charset="0"/>
              </a:rPr>
              <a:t>A resolução do Conselho de Ministros deve estabelecer</a:t>
            </a:r>
            <a:r>
              <a:rPr lang="pt-PT" sz="1600" dirty="0" smtClean="0">
                <a:latin typeface="Forte" pitchFamily="66" charset="0"/>
              </a:rPr>
              <a:t>:</a:t>
            </a:r>
          </a:p>
          <a:p>
            <a:pPr marL="1440180" lvl="4" indent="-342900">
              <a:buAutoNum type="alphaLcPeriod"/>
            </a:pPr>
            <a:r>
              <a:rPr lang="pt-PT" sz="1600" dirty="0" smtClean="0">
                <a:latin typeface="Forte" pitchFamily="66" charset="0"/>
              </a:rPr>
              <a:t>Designação da estrutura de missão</a:t>
            </a:r>
          </a:p>
          <a:p>
            <a:pPr marL="1440180" lvl="4" indent="-342900">
              <a:buAutoNum type="alphaLcPeriod"/>
            </a:pPr>
            <a:r>
              <a:rPr lang="pt-PT" sz="1600" dirty="0" smtClean="0">
                <a:latin typeface="Forte" pitchFamily="66" charset="0"/>
              </a:rPr>
              <a:t>Identificação da missão</a:t>
            </a:r>
          </a:p>
          <a:p>
            <a:pPr marL="1440180" lvl="4" indent="-342900">
              <a:buAutoNum type="alphaLcPeriod"/>
            </a:pPr>
            <a:r>
              <a:rPr lang="pt-PT" sz="1600" dirty="0" smtClean="0">
                <a:latin typeface="Forte" pitchFamily="66" charset="0"/>
              </a:rPr>
              <a:t>Termos e duração do mandato, com definição clara dos </a:t>
            </a:r>
            <a:r>
              <a:rPr lang="pt-PT" sz="1600" dirty="0" err="1" smtClean="0">
                <a:latin typeface="Forte" pitchFamily="66" charset="0"/>
              </a:rPr>
              <a:t>objectivos</a:t>
            </a:r>
            <a:endParaRPr lang="pt-PT" sz="1600" dirty="0" smtClean="0">
              <a:latin typeface="Forte" pitchFamily="66" charset="0"/>
            </a:endParaRPr>
          </a:p>
          <a:p>
            <a:pPr marL="1440180" lvl="4" indent="-342900">
              <a:buAutoNum type="alphaLcPeriod"/>
            </a:pPr>
            <a:r>
              <a:rPr lang="pt-PT" sz="1600" dirty="0" smtClean="0">
                <a:latin typeface="Forte" pitchFamily="66" charset="0"/>
              </a:rPr>
              <a:t>O estatuto do responsável e dos elementos que a compõem</a:t>
            </a:r>
          </a:p>
          <a:p>
            <a:pPr marL="1440180" lvl="4" indent="-342900">
              <a:buAutoNum type="alphaLcPeriod"/>
            </a:pPr>
            <a:r>
              <a:rPr lang="pt-PT" sz="1600" dirty="0" smtClean="0">
                <a:latin typeface="Forte" pitchFamily="66" charset="0"/>
              </a:rPr>
              <a:t>Número de elementos que deve integrar a estrutura e </a:t>
            </a:r>
            <a:r>
              <a:rPr lang="pt-PT" sz="1600" dirty="0" err="1" smtClean="0">
                <a:latin typeface="Forte" pitchFamily="66" charset="0"/>
              </a:rPr>
              <a:t>respectivas</a:t>
            </a:r>
            <a:r>
              <a:rPr lang="pt-PT" sz="1600" dirty="0" smtClean="0">
                <a:latin typeface="Forte" pitchFamily="66" charset="0"/>
              </a:rPr>
              <a:t> funções</a:t>
            </a:r>
          </a:p>
          <a:p>
            <a:pPr marL="1440180" lvl="4" indent="-342900">
              <a:buAutoNum type="alphaLcPeriod"/>
            </a:pPr>
            <a:r>
              <a:rPr lang="pt-PT" sz="1600" dirty="0" smtClean="0">
                <a:latin typeface="Forte" pitchFamily="66" charset="0"/>
              </a:rPr>
              <a:t>Os encargos orçamentais e </a:t>
            </a:r>
            <a:r>
              <a:rPr lang="pt-PT" sz="1600" dirty="0" err="1" smtClean="0">
                <a:latin typeface="Forte" pitchFamily="66" charset="0"/>
              </a:rPr>
              <a:t>respectivo</a:t>
            </a:r>
            <a:r>
              <a:rPr lang="pt-PT" sz="1600" dirty="0" smtClean="0">
                <a:latin typeface="Forte" pitchFamily="66" charset="0"/>
              </a:rPr>
              <a:t> cabimento</a:t>
            </a:r>
          </a:p>
          <a:p>
            <a:pPr marL="548640" lvl="2" indent="0">
              <a:buFont typeface="Wingdings" pitchFamily="2" charset="2"/>
              <a:buChar char="ü"/>
            </a:pPr>
            <a:endParaRPr lang="pt-PT" sz="1600" dirty="0" smtClean="0">
              <a:latin typeface="Forte" pitchFamily="66" charset="0"/>
            </a:endParaRPr>
          </a:p>
          <a:p>
            <a:pPr marL="1097280" lvl="4" indent="0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 Devem recorrer:</a:t>
            </a:r>
          </a:p>
          <a:p>
            <a:pPr marL="1371600" lvl="5" indent="0">
              <a:buFont typeface="Wingdings" pitchFamily="2" charset="2"/>
              <a:buChar char="§"/>
            </a:pPr>
            <a:r>
              <a:rPr lang="pt-PT" sz="1600" dirty="0" smtClean="0">
                <a:latin typeface="Forte" pitchFamily="66" charset="0"/>
              </a:rPr>
              <a:t> Requisição</a:t>
            </a:r>
          </a:p>
          <a:p>
            <a:pPr marL="1371600" lvl="5" indent="0">
              <a:buFont typeface="Wingdings" pitchFamily="2" charset="2"/>
              <a:buChar char="§"/>
            </a:pPr>
            <a:r>
              <a:rPr lang="pt-PT" sz="1600" dirty="0" smtClean="0">
                <a:latin typeface="Forte" pitchFamily="66" charset="0"/>
              </a:rPr>
              <a:t> Destacamento</a:t>
            </a:r>
          </a:p>
          <a:p>
            <a:pPr marL="1645920" lvl="6" indent="0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 Casos </a:t>
            </a:r>
            <a:r>
              <a:rPr lang="pt-PT" sz="1600" dirty="0" err="1" smtClean="0">
                <a:latin typeface="Forte" pitchFamily="66" charset="0"/>
              </a:rPr>
              <a:t>excepcionais</a:t>
            </a:r>
            <a:r>
              <a:rPr lang="pt-PT" sz="1600" dirty="0" smtClean="0">
                <a:latin typeface="Forte" pitchFamily="66" charset="0"/>
              </a:rPr>
              <a:t> (fundamentados e a partir de contratos individuais de trabalho a termo)</a:t>
            </a:r>
          </a:p>
          <a:p>
            <a:pPr marL="1097280" lvl="4" indent="0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 </a:t>
            </a:r>
            <a:r>
              <a:rPr lang="pt-PT" sz="1600" u="sng" dirty="0" smtClean="0">
                <a:latin typeface="Forte" pitchFamily="66" charset="0"/>
              </a:rPr>
              <a:t>Extinção</a:t>
            </a:r>
            <a:r>
              <a:rPr lang="pt-PT" sz="1600" dirty="0" smtClean="0">
                <a:latin typeface="Forte" pitchFamily="66" charset="0"/>
              </a:rPr>
              <a:t>: no decurso do prazo (podendo o CM prorrogar)</a:t>
            </a:r>
          </a:p>
          <a:p>
            <a:pPr marL="822960" lvl="3" indent="0">
              <a:buNone/>
            </a:pPr>
            <a:endParaRPr lang="pt-PT" sz="1600" dirty="0" smtClean="0">
              <a:latin typeface="Forte" pitchFamily="66" charset="0"/>
            </a:endParaRPr>
          </a:p>
          <a:p>
            <a:pPr marL="1097280" lvl="4" indent="0">
              <a:buFont typeface="Wingdings" pitchFamily="2" charset="2"/>
              <a:buChar char="Ø"/>
            </a:pPr>
            <a:endParaRPr lang="pt-PT" sz="1600" dirty="0" smtClean="0">
              <a:latin typeface="Forte" pitchFamily="66" charset="0"/>
            </a:endParaRPr>
          </a:p>
          <a:p>
            <a:pPr marL="0" indent="0">
              <a:buNone/>
            </a:pPr>
            <a:endParaRPr lang="pt-PT" sz="1800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3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6050258" cy="464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187624" y="4766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C00000"/>
                </a:solidFill>
              </a:rPr>
              <a:t>Linha</a:t>
            </a:r>
            <a:endParaRPr lang="pt-P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91229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54588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512889"/>
            <a:ext cx="7121797" cy="479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4078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Bibliografia Complementar</a:t>
            </a:r>
          </a:p>
          <a:p>
            <a:endParaRPr lang="pt-PT" sz="1800" dirty="0" smtClean="0">
              <a:latin typeface="+mj-lt"/>
            </a:endParaRPr>
          </a:p>
          <a:p>
            <a:endParaRPr lang="pt-PT" sz="1800" dirty="0" smtClean="0">
              <a:latin typeface="+mj-lt"/>
            </a:endParaRPr>
          </a:p>
          <a:p>
            <a:pPr lvl="1"/>
            <a:r>
              <a:rPr lang="en-US" sz="1800" b="1" dirty="0" smtClean="0">
                <a:latin typeface="+mj-lt"/>
              </a:rPr>
              <a:t>CHEVALIER</a:t>
            </a:r>
            <a:r>
              <a:rPr lang="en-US" sz="1800" dirty="0" smtClean="0">
                <a:latin typeface="+mj-lt"/>
              </a:rPr>
              <a:t>, Jacques - </a:t>
            </a:r>
            <a:r>
              <a:rPr lang="en-US" sz="1800" i="1" u="sng" dirty="0" smtClean="0">
                <a:latin typeface="+mj-lt"/>
              </a:rPr>
              <a:t>Science Administrative</a:t>
            </a:r>
            <a:r>
              <a:rPr lang="en-US" sz="1800" dirty="0" smtClean="0">
                <a:latin typeface="+mj-lt"/>
              </a:rPr>
              <a:t>, 2. Ed., Paris: PUF, 1994</a:t>
            </a:r>
          </a:p>
          <a:p>
            <a:pPr lvl="1"/>
            <a:endParaRPr lang="en-US" sz="1800" dirty="0" smtClean="0">
              <a:latin typeface="+mj-lt"/>
            </a:endParaRPr>
          </a:p>
          <a:p>
            <a:pPr lvl="1"/>
            <a:r>
              <a:rPr lang="en-US" sz="1800" b="1" dirty="0" smtClean="0">
                <a:latin typeface="+mj-lt"/>
              </a:rPr>
              <a:t>CAUPERS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João</a:t>
            </a:r>
            <a:r>
              <a:rPr lang="en-US" sz="1800" dirty="0" smtClean="0">
                <a:latin typeface="+mj-lt"/>
              </a:rPr>
              <a:t> - </a:t>
            </a:r>
            <a:r>
              <a:rPr lang="en-US" sz="1800" i="1" u="sng" dirty="0" smtClean="0">
                <a:latin typeface="+mj-lt"/>
              </a:rPr>
              <a:t>A </a:t>
            </a:r>
            <a:r>
              <a:rPr lang="en-US" sz="1800" i="1" u="sng" dirty="0" err="1" smtClean="0">
                <a:latin typeface="+mj-lt"/>
              </a:rPr>
              <a:t>Administração</a:t>
            </a:r>
            <a:r>
              <a:rPr lang="en-US" sz="1800" i="1" u="sng" dirty="0" smtClean="0">
                <a:latin typeface="+mj-lt"/>
              </a:rPr>
              <a:t> </a:t>
            </a:r>
            <a:r>
              <a:rPr lang="en-US" sz="1800" i="1" u="sng" dirty="0" err="1" smtClean="0">
                <a:latin typeface="+mj-lt"/>
              </a:rPr>
              <a:t>Periférica</a:t>
            </a:r>
            <a:r>
              <a:rPr lang="en-US" sz="1800" i="1" u="sng" dirty="0" smtClean="0">
                <a:latin typeface="+mj-lt"/>
              </a:rPr>
              <a:t> do Estado: </a:t>
            </a:r>
            <a:r>
              <a:rPr lang="en-US" sz="1800" i="1" u="sng" dirty="0" err="1" smtClean="0">
                <a:latin typeface="+mj-lt"/>
              </a:rPr>
              <a:t>Estudo</a:t>
            </a:r>
            <a:r>
              <a:rPr lang="en-US" sz="1800" i="1" u="sng" dirty="0" smtClean="0">
                <a:latin typeface="+mj-lt"/>
              </a:rPr>
              <a:t> de </a:t>
            </a:r>
            <a:r>
              <a:rPr lang="en-US" sz="1800" i="1" u="sng" dirty="0" err="1" smtClean="0">
                <a:latin typeface="+mj-lt"/>
              </a:rPr>
              <a:t>Ciência</a:t>
            </a:r>
            <a:r>
              <a:rPr lang="en-US" sz="1800" i="1" u="sng" dirty="0" smtClean="0">
                <a:latin typeface="+mj-lt"/>
              </a:rPr>
              <a:t> </a:t>
            </a:r>
            <a:r>
              <a:rPr lang="en-US" sz="1800" i="1" u="sng" dirty="0" err="1" smtClean="0">
                <a:latin typeface="+mj-lt"/>
              </a:rPr>
              <a:t>da</a:t>
            </a:r>
            <a:r>
              <a:rPr lang="en-US" sz="1800" i="1" u="sng" dirty="0" smtClean="0">
                <a:latin typeface="+mj-lt"/>
              </a:rPr>
              <a:t> </a:t>
            </a:r>
            <a:r>
              <a:rPr lang="en-US" sz="1800" i="1" u="sng" dirty="0" err="1" smtClean="0">
                <a:latin typeface="+mj-lt"/>
              </a:rPr>
              <a:t>Administração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dirty="0" err="1" smtClean="0">
                <a:latin typeface="+mj-lt"/>
              </a:rPr>
              <a:t>Lisboa</a:t>
            </a:r>
            <a:r>
              <a:rPr lang="en-US" sz="1800" dirty="0" smtClean="0">
                <a:latin typeface="+mj-lt"/>
              </a:rPr>
              <a:t>: Ed. </a:t>
            </a:r>
            <a:r>
              <a:rPr lang="en-US" sz="1800" dirty="0" err="1" smtClean="0">
                <a:latin typeface="+mj-lt"/>
              </a:rPr>
              <a:t>Notícias</a:t>
            </a:r>
            <a:r>
              <a:rPr lang="en-US" sz="1800" dirty="0" smtClean="0">
                <a:latin typeface="+mj-lt"/>
              </a:rPr>
              <a:t>, 1994</a:t>
            </a:r>
          </a:p>
          <a:p>
            <a:pPr lvl="1"/>
            <a:endParaRPr lang="en-US" sz="1800" dirty="0" smtClean="0">
              <a:latin typeface="+mj-lt"/>
            </a:endParaRPr>
          </a:p>
          <a:p>
            <a:pPr lvl="1"/>
            <a:r>
              <a:rPr lang="en-US" sz="1800" b="1" dirty="0" smtClean="0">
                <a:latin typeface="+mj-lt"/>
              </a:rPr>
              <a:t>SILVESTRE, Hugo C.</a:t>
            </a:r>
            <a:r>
              <a:rPr lang="en-US" sz="1800" dirty="0" smtClean="0">
                <a:latin typeface="+mj-lt"/>
              </a:rPr>
              <a:t> – </a:t>
            </a:r>
            <a:r>
              <a:rPr lang="en-US" sz="1800" i="1" u="sng" dirty="0" err="1" smtClean="0">
                <a:latin typeface="+mj-lt"/>
              </a:rPr>
              <a:t>Gestão</a:t>
            </a:r>
            <a:r>
              <a:rPr lang="en-US" sz="1800" i="1" u="sng" dirty="0" smtClean="0">
                <a:latin typeface="+mj-lt"/>
              </a:rPr>
              <a:t> </a:t>
            </a:r>
            <a:r>
              <a:rPr lang="en-US" sz="1800" i="1" u="sng" dirty="0" err="1" smtClean="0">
                <a:latin typeface="+mj-lt"/>
              </a:rPr>
              <a:t>Pública</a:t>
            </a:r>
            <a:r>
              <a:rPr lang="en-US" sz="1800" i="1" u="sng" dirty="0" smtClean="0">
                <a:latin typeface="+mj-lt"/>
              </a:rPr>
              <a:t>. </a:t>
            </a:r>
            <a:r>
              <a:rPr lang="en-US" sz="1800" i="1" u="sng" dirty="0" err="1" smtClean="0">
                <a:latin typeface="+mj-lt"/>
              </a:rPr>
              <a:t>Modelos</a:t>
            </a:r>
            <a:r>
              <a:rPr lang="en-US" sz="1800" i="1" u="sng" dirty="0" smtClean="0">
                <a:latin typeface="+mj-lt"/>
              </a:rPr>
              <a:t> de </a:t>
            </a:r>
            <a:r>
              <a:rPr lang="en-US" sz="1800" i="1" u="sng" dirty="0" err="1" smtClean="0">
                <a:latin typeface="+mj-lt"/>
              </a:rPr>
              <a:t>Prestação</a:t>
            </a:r>
            <a:r>
              <a:rPr lang="en-US" sz="1800" i="1" u="sng" dirty="0" smtClean="0">
                <a:latin typeface="+mj-lt"/>
              </a:rPr>
              <a:t> no </a:t>
            </a:r>
            <a:r>
              <a:rPr lang="en-US" sz="1800" i="1" u="sng" dirty="0" err="1" smtClean="0">
                <a:latin typeface="+mj-lt"/>
              </a:rPr>
              <a:t>Serviço</a:t>
            </a:r>
            <a:r>
              <a:rPr lang="en-US" sz="1800" i="1" u="sng" dirty="0" smtClean="0">
                <a:latin typeface="+mj-lt"/>
              </a:rPr>
              <a:t> </a:t>
            </a:r>
            <a:r>
              <a:rPr lang="en-US" sz="1800" i="1" u="sng" dirty="0" err="1" smtClean="0">
                <a:latin typeface="+mj-lt"/>
              </a:rPr>
              <a:t>Público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dirty="0" err="1" smtClean="0">
                <a:latin typeface="+mj-lt"/>
              </a:rPr>
              <a:t>Lisboa</a:t>
            </a:r>
            <a:r>
              <a:rPr lang="en-US" sz="1800" dirty="0" smtClean="0">
                <a:latin typeface="+mj-lt"/>
              </a:rPr>
              <a:t>: </a:t>
            </a:r>
            <a:r>
              <a:rPr lang="en-US" sz="1800" dirty="0" err="1" smtClean="0">
                <a:latin typeface="+mj-lt"/>
              </a:rPr>
              <a:t>Escolar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Editora</a:t>
            </a:r>
            <a:r>
              <a:rPr lang="en-US" sz="1800" dirty="0" smtClean="0">
                <a:latin typeface="+mj-lt"/>
              </a:rPr>
              <a:t>, 2010</a:t>
            </a:r>
          </a:p>
          <a:p>
            <a:pPr lvl="1"/>
            <a:endParaRPr lang="en-US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1005840" lvl="4" indent="0" algn="just">
              <a:buNone/>
            </a:pPr>
            <a:r>
              <a:rPr lang="pt-PT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Organograma</a:t>
            </a:r>
          </a:p>
          <a:p>
            <a:pPr lvl="4" algn="just"/>
            <a:endParaRPr lang="pt-PT" sz="1800" dirty="0" smtClean="0">
              <a:latin typeface="+mj-lt"/>
            </a:endParaRPr>
          </a:p>
          <a:p>
            <a:pPr lvl="4" algn="just"/>
            <a:endParaRPr lang="pt-PT" sz="1800" dirty="0" smtClean="0">
              <a:latin typeface="+mj-lt"/>
            </a:endParaRPr>
          </a:p>
          <a:p>
            <a:pPr lvl="4" algn="just"/>
            <a:endParaRPr lang="pt-PT" sz="1800" dirty="0" smtClean="0">
              <a:latin typeface="+mj-lt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t-PT" sz="1800" dirty="0" smtClean="0">
                <a:latin typeface="Algerian" pitchFamily="82" charset="0"/>
              </a:rPr>
              <a:t>Representação abreviada da estrutura da organização.</a:t>
            </a:r>
          </a:p>
          <a:p>
            <a:pPr lvl="1" algn="just">
              <a:buFont typeface="Wingdings" pitchFamily="2" charset="2"/>
              <a:buChar char="Ø"/>
            </a:pPr>
            <a:r>
              <a:rPr lang="pt-PT" sz="1800" dirty="0" smtClean="0">
                <a:latin typeface="Algerian" pitchFamily="82" charset="0"/>
              </a:rPr>
              <a:t>Deve representar: </a:t>
            </a:r>
            <a:r>
              <a:rPr lang="pt-PT" sz="1800" u="sng" dirty="0" smtClean="0">
                <a:latin typeface="Algerian" pitchFamily="82" charset="0"/>
              </a:rPr>
              <a:t>órgãos</a:t>
            </a:r>
            <a:r>
              <a:rPr lang="pt-PT" sz="1800" dirty="0" smtClean="0">
                <a:latin typeface="Algerian" pitchFamily="82" charset="0"/>
              </a:rPr>
              <a:t> da organização, tanto quanto possível de forma genérica, as </a:t>
            </a:r>
            <a:r>
              <a:rPr lang="pt-PT" sz="1800" u="sng" dirty="0" smtClean="0">
                <a:latin typeface="Algerian" pitchFamily="82" charset="0"/>
              </a:rPr>
              <a:t>funções</a:t>
            </a:r>
            <a:r>
              <a:rPr lang="pt-PT" sz="1800" dirty="0" smtClean="0">
                <a:latin typeface="Algerian" pitchFamily="82" charset="0"/>
              </a:rPr>
              <a:t>, as </a:t>
            </a:r>
            <a:r>
              <a:rPr lang="pt-PT" sz="1800" u="sng" dirty="0" smtClean="0">
                <a:latin typeface="Algerian" pitchFamily="82" charset="0"/>
              </a:rPr>
              <a:t>relações</a:t>
            </a:r>
            <a:r>
              <a:rPr lang="pt-PT" sz="1800" dirty="0" smtClean="0">
                <a:latin typeface="Algerian" pitchFamily="82" charset="0"/>
              </a:rPr>
              <a:t> entre órgãos, </a:t>
            </a:r>
            <a:r>
              <a:rPr lang="pt-PT" sz="1800" u="sng" dirty="0" smtClean="0">
                <a:latin typeface="Algerian" pitchFamily="82" charset="0"/>
              </a:rPr>
              <a:t>níveis</a:t>
            </a:r>
            <a:r>
              <a:rPr lang="pt-PT" sz="1800" dirty="0" smtClean="0">
                <a:latin typeface="Algerian" pitchFamily="82" charset="0"/>
              </a:rPr>
              <a:t> administrativos e via </a:t>
            </a:r>
            <a:r>
              <a:rPr lang="pt-PT" sz="1800" u="sng" dirty="0" smtClean="0">
                <a:latin typeface="Algerian" pitchFamily="82" charset="0"/>
              </a:rPr>
              <a:t>hierárquica</a:t>
            </a:r>
            <a:r>
              <a:rPr lang="pt-PT" sz="1800" dirty="0" smtClean="0">
                <a:latin typeface="Algerian" pitchFamily="82" charset="0"/>
              </a:rPr>
              <a:t>.</a:t>
            </a:r>
          </a:p>
          <a:p>
            <a:pPr lvl="1" algn="just">
              <a:buFont typeface="Wingdings" pitchFamily="2" charset="2"/>
              <a:buChar char="Ø"/>
            </a:pPr>
            <a:endParaRPr lang="pt-PT" sz="1800" dirty="0">
              <a:latin typeface="Algerian" pitchFamily="82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pt-PT" sz="1800" dirty="0" smtClean="0">
                <a:solidFill>
                  <a:srgbClr val="FF0000"/>
                </a:solidFill>
                <a:latin typeface="Algerian" pitchFamily="82" charset="0"/>
              </a:rPr>
              <a:t>Construção</a:t>
            </a:r>
          </a:p>
          <a:p>
            <a:pPr lvl="2" algn="just">
              <a:buFont typeface="Wingdings" pitchFamily="2" charset="2"/>
              <a:buChar char="Ø"/>
            </a:pPr>
            <a:r>
              <a:rPr lang="pt-PT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Órgãos</a:t>
            </a:r>
            <a:r>
              <a:rPr lang="pt-PT" sz="1800" dirty="0" smtClean="0">
                <a:latin typeface="Algerian" pitchFamily="82" charset="0"/>
              </a:rPr>
              <a:t>: figura geométrica (rectângulo), tamanhos proporcionais à importância hierárquica, menor hierarquia baixo da maior, staff posicionado horizontalmente um pouco abaixo do ponto de via hierárquica.</a:t>
            </a:r>
          </a:p>
          <a:p>
            <a:pPr marL="630936" lvl="2" indent="0" algn="just">
              <a:buNone/>
            </a:pPr>
            <a:endParaRPr lang="pt-PT" sz="1800" dirty="0" smtClean="0">
              <a:latin typeface="Algerian" pitchFamily="82" charset="0"/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pt-PT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Tipos de autoridade</a:t>
            </a:r>
            <a:r>
              <a:rPr lang="pt-PT" sz="1800" dirty="0" smtClean="0">
                <a:latin typeface="Algerian" pitchFamily="82" charset="0"/>
              </a:rPr>
              <a:t>: representados por diferentes linhas de ligação</a:t>
            </a:r>
          </a:p>
          <a:p>
            <a:pPr marL="1005840" lvl="4" indent="0" algn="just">
              <a:buNone/>
            </a:pPr>
            <a:r>
              <a:rPr lang="pt-PT" sz="1800" dirty="0" smtClean="0">
                <a:latin typeface="Algerian" pitchFamily="82" charset="0"/>
              </a:rPr>
              <a:t>a. Hierárquica ______________________</a:t>
            </a:r>
          </a:p>
          <a:p>
            <a:pPr marL="1005840" lvl="4" indent="0" algn="just">
              <a:buNone/>
            </a:pPr>
            <a:r>
              <a:rPr lang="pt-PT" sz="1800" dirty="0" smtClean="0">
                <a:latin typeface="Algerian" pitchFamily="82" charset="0"/>
              </a:rPr>
              <a:t>b. Funcional ----------------------------------------------------</a:t>
            </a:r>
          </a:p>
          <a:p>
            <a:pPr marL="1005840" lvl="4" indent="0" algn="just">
              <a:buNone/>
            </a:pPr>
            <a:r>
              <a:rPr lang="pt-PT" sz="1800" dirty="0">
                <a:latin typeface="Algerian" pitchFamily="82" charset="0"/>
              </a:rPr>
              <a:t>c</a:t>
            </a:r>
            <a:r>
              <a:rPr lang="pt-PT" sz="1800" dirty="0" smtClean="0">
                <a:latin typeface="Algerian" pitchFamily="82" charset="0"/>
              </a:rPr>
              <a:t>. Coordenação ----/-------/--------/----------/</a:t>
            </a:r>
          </a:p>
          <a:p>
            <a:pPr marL="1005840" lvl="4" indent="0" algn="just">
              <a:buNone/>
            </a:pPr>
            <a:r>
              <a:rPr lang="pt-PT" sz="1800" dirty="0" smtClean="0">
                <a:latin typeface="Algerian" pitchFamily="82" charset="0"/>
              </a:rPr>
              <a:t>d. Assessoria ou staff ___.____._______.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7544" y="404664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Tipos de ligações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PT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algn="just"/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algn="just"/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pt-PT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Hierárquica</a:t>
            </a:r>
            <a:r>
              <a:rPr lang="pt-PT" dirty="0" smtClean="0">
                <a:latin typeface="Forte" pitchFamily="66" charset="0"/>
              </a:rPr>
              <a:t>: Ligação entre chefe e subordinado (apenas aplicado a órgãos de execução ou produção)</a:t>
            </a:r>
          </a:p>
          <a:p>
            <a:pPr marL="1200150" lvl="2" indent="-285750" algn="just">
              <a:buFont typeface="Wingdings" pitchFamily="2" charset="2"/>
              <a:buChar char="Ø"/>
            </a:pPr>
            <a:endParaRPr lang="pt-PT" dirty="0" smtClean="0">
              <a:latin typeface="Forte" pitchFamily="66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pt-PT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Funcional</a:t>
            </a:r>
            <a:r>
              <a:rPr lang="pt-PT" dirty="0" smtClean="0">
                <a:latin typeface="Forte" pitchFamily="66" charset="0"/>
              </a:rPr>
              <a:t>: Estabelecida entre serviços, em função da sua competência técnica</a:t>
            </a:r>
          </a:p>
          <a:p>
            <a:pPr marL="1200150" lvl="2" indent="-285750" algn="just">
              <a:buFont typeface="Wingdings" pitchFamily="2" charset="2"/>
              <a:buChar char="Ø"/>
            </a:pPr>
            <a:endParaRPr lang="pt-PT" dirty="0" smtClean="0">
              <a:latin typeface="Forte" pitchFamily="66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pt-PT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Cooperação</a:t>
            </a:r>
            <a:r>
              <a:rPr lang="pt-PT" dirty="0" smtClean="0">
                <a:latin typeface="Forte" pitchFamily="66" charset="0"/>
              </a:rPr>
              <a:t>: Entre o mesmo nível hierárquico, mas de departamento diferente (grupos de trabalho)</a:t>
            </a:r>
          </a:p>
          <a:p>
            <a:pPr marL="1200150" lvl="2" indent="-285750" algn="just">
              <a:buFont typeface="Wingdings" pitchFamily="2" charset="2"/>
              <a:buChar char="Ø"/>
            </a:pPr>
            <a:endParaRPr lang="pt-PT" dirty="0" smtClean="0">
              <a:latin typeface="Forte" pitchFamily="66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pt-PT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Staff</a:t>
            </a:r>
            <a:r>
              <a:rPr lang="pt-PT" dirty="0" smtClean="0">
                <a:latin typeface="Forte" pitchFamily="66" charset="0"/>
              </a:rPr>
              <a:t>: Ligações entre especialistas e a organização</a:t>
            </a:r>
          </a:p>
          <a:p>
            <a:pPr marL="1200150" lvl="2" indent="-285750" algn="just">
              <a:buFont typeface="Wingdings" pitchFamily="2" charset="2"/>
              <a:buChar char="Ø"/>
            </a:pPr>
            <a:endParaRPr lang="pt-PT" dirty="0" smtClean="0">
              <a:latin typeface="Forte" pitchFamily="66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pt-PT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Representação</a:t>
            </a:r>
            <a:r>
              <a:rPr lang="pt-PT" dirty="0" smtClean="0">
                <a:latin typeface="Forte" pitchFamily="66" charset="0"/>
              </a:rPr>
              <a:t>: Ligações independentes a hierarquia e dos funcionários em vista da satisfação de necessidades especificas externas e internas.</a:t>
            </a:r>
          </a:p>
          <a:p>
            <a:pPr marL="342900" indent="-342900" algn="just">
              <a:buAutoNum type="arabicPeriod"/>
            </a:pPr>
            <a:endParaRPr lang="pt-PT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	</a:t>
            </a:r>
          </a:p>
          <a:p>
            <a:pPr>
              <a:buNone/>
            </a:pPr>
            <a:r>
              <a:rPr lang="pt-PT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	</a:t>
            </a:r>
            <a:r>
              <a:rPr lang="pt-PT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itchFamily="66" charset="0"/>
              </a:rPr>
              <a:t>Departamentalização</a:t>
            </a:r>
            <a:endParaRPr lang="pt-PT" sz="1800" dirty="0">
              <a:latin typeface="Forte" pitchFamily="66" charset="0"/>
            </a:endParaRPr>
          </a:p>
          <a:p>
            <a:pPr>
              <a:buNone/>
            </a:pPr>
            <a:endParaRPr lang="pt-PT" sz="1800" dirty="0" smtClean="0">
              <a:latin typeface="Forte" pitchFamily="66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pt-PT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Princípios</a:t>
            </a:r>
          </a:p>
          <a:p>
            <a:pPr>
              <a:buNone/>
            </a:pPr>
            <a:endParaRPr lang="pt-PT" sz="1800" dirty="0" smtClean="0">
              <a:latin typeface="Forte" pitchFamily="66" charset="0"/>
            </a:endParaRPr>
          </a:p>
          <a:p>
            <a:pPr lvl="3" algn="just">
              <a:buFont typeface="Wingdings" pitchFamily="2" charset="2"/>
              <a:buChar char="ü"/>
            </a:pPr>
            <a:r>
              <a:rPr lang="pt-P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Objectivo</a:t>
            </a:r>
            <a:r>
              <a:rPr lang="pt-PT" sz="1800" dirty="0" smtClean="0">
                <a:latin typeface="Forte" pitchFamily="66" charset="0"/>
              </a:rPr>
              <a:t>: </a:t>
            </a: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organização como um todo</a:t>
            </a:r>
          </a:p>
          <a:p>
            <a:pPr lvl="3" algn="just">
              <a:buFont typeface="Wingdings" pitchFamily="2" charset="2"/>
              <a:buChar char="ü"/>
            </a:pPr>
            <a:endParaRPr lang="pt-PT" sz="1800" dirty="0" smtClean="0">
              <a:latin typeface="Forte" pitchFamily="66" charset="0"/>
            </a:endParaRPr>
          </a:p>
          <a:p>
            <a:pPr lvl="3" algn="just">
              <a:buFont typeface="Wingdings" pitchFamily="2" charset="2"/>
              <a:buChar char="ü"/>
            </a:pPr>
            <a:r>
              <a:rPr lang="pt-P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Especialização</a:t>
            </a:r>
            <a:r>
              <a:rPr lang="pt-PT" sz="1800" dirty="0" smtClean="0">
                <a:latin typeface="Forte" pitchFamily="66" charset="0"/>
              </a:rPr>
              <a:t>: </a:t>
            </a: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Cada membro da organização deve dedicar-se a apenas uma função importante</a:t>
            </a:r>
          </a:p>
          <a:p>
            <a:pPr lvl="3" algn="just">
              <a:buFont typeface="Wingdings" pitchFamily="2" charset="2"/>
              <a:buChar char="ü"/>
            </a:pPr>
            <a:endParaRPr lang="pt-PT" sz="1800" dirty="0" smtClean="0">
              <a:latin typeface="Forte" pitchFamily="66" charset="0"/>
            </a:endParaRPr>
          </a:p>
          <a:p>
            <a:pPr lvl="3" algn="just">
              <a:buFont typeface="Wingdings" pitchFamily="2" charset="2"/>
              <a:buChar char="ü"/>
            </a:pPr>
            <a:r>
              <a:rPr lang="pt-P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Coordenação</a:t>
            </a:r>
            <a:r>
              <a:rPr lang="pt-PT" sz="1800" dirty="0" smtClean="0">
                <a:latin typeface="Forte" pitchFamily="66" charset="0"/>
              </a:rPr>
              <a:t>: </a:t>
            </a: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Conseguir assegurar unidade de esforços</a:t>
            </a:r>
          </a:p>
          <a:p>
            <a:pPr lvl="3" algn="just">
              <a:buFont typeface="Wingdings" pitchFamily="2" charset="2"/>
              <a:buChar char="ü"/>
            </a:pPr>
            <a:endParaRPr lang="pt-PT" sz="1800" dirty="0" smtClean="0">
              <a:latin typeface="Forte" pitchFamily="66" charset="0"/>
            </a:endParaRPr>
          </a:p>
          <a:p>
            <a:pPr lvl="3" algn="just">
              <a:buFont typeface="Wingdings" pitchFamily="2" charset="2"/>
              <a:buChar char="ü"/>
            </a:pPr>
            <a:r>
              <a:rPr lang="pt-P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Autoridade</a:t>
            </a:r>
            <a:r>
              <a:rPr lang="pt-PT" sz="1800" dirty="0" smtClean="0">
                <a:latin typeface="Forte" pitchFamily="66" charset="0"/>
              </a:rPr>
              <a:t>: </a:t>
            </a: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Clara e definida de cima para baixo</a:t>
            </a:r>
          </a:p>
          <a:p>
            <a:pPr lvl="3" algn="just">
              <a:buFont typeface="Wingdings" pitchFamily="2" charset="2"/>
              <a:buChar char="ü"/>
            </a:pPr>
            <a:endParaRPr lang="pt-PT" sz="1800" dirty="0" smtClean="0">
              <a:latin typeface="Forte" pitchFamily="66" charset="0"/>
            </a:endParaRPr>
          </a:p>
          <a:p>
            <a:pPr lvl="3" algn="just">
              <a:buFont typeface="Wingdings" pitchFamily="2" charset="2"/>
              <a:buChar char="ü"/>
            </a:pPr>
            <a:r>
              <a:rPr lang="pt-PT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Responsabilidade</a:t>
            </a:r>
            <a:r>
              <a:rPr lang="pt-PT" sz="1800" dirty="0" smtClean="0">
                <a:latin typeface="Forte" pitchFamily="66" charset="0"/>
              </a:rPr>
              <a:t>: </a:t>
            </a: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superior tem absoluta responsabilidade e pelos actos do subordinado</a:t>
            </a:r>
          </a:p>
          <a:p>
            <a:pPr lvl="3" algn="just">
              <a:buFont typeface="Wingdings" pitchFamily="2" charset="2"/>
              <a:buChar char="ü"/>
            </a:pPr>
            <a:endParaRPr lang="pt-PT" sz="1800" dirty="0" smtClean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755576" y="1484784"/>
            <a:ext cx="7772400" cy="4572000"/>
          </a:xfrm>
        </p:spPr>
        <p:txBody>
          <a:bodyPr>
            <a:normAutofit/>
          </a:bodyPr>
          <a:lstStyle/>
          <a:p>
            <a:pPr lvl="3" algn="just">
              <a:buFont typeface="Wingdings" pitchFamily="2" charset="2"/>
              <a:buChar char="ü"/>
            </a:pPr>
            <a:r>
              <a:rPr lang="pt-PT" sz="1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Correspondência</a:t>
            </a:r>
            <a:r>
              <a:rPr lang="pt-PT" sz="1800" dirty="0">
                <a:latin typeface="Forte" pitchFamily="66" charset="0"/>
              </a:rPr>
              <a:t>: </a:t>
            </a:r>
            <a:r>
              <a:rPr lang="pt-P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para cada responsabilidade deve haver um grau complementar de autoridade</a:t>
            </a:r>
          </a:p>
          <a:p>
            <a:pPr lvl="3" algn="just">
              <a:buFont typeface="Wingdings" pitchFamily="2" charset="2"/>
              <a:buChar char="ü"/>
            </a:pPr>
            <a:endParaRPr lang="pt-PT" sz="1800" dirty="0">
              <a:latin typeface="Forte" pitchFamily="66" charset="0"/>
            </a:endParaRPr>
          </a:p>
          <a:p>
            <a:pPr lvl="3" algn="just">
              <a:buFont typeface="Wingdings" pitchFamily="2" charset="2"/>
              <a:buChar char="ü"/>
            </a:pPr>
            <a:r>
              <a:rPr lang="pt-PT" sz="1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Definição</a:t>
            </a:r>
            <a:r>
              <a:rPr lang="pt-PT" sz="1800" dirty="0">
                <a:latin typeface="Forte" pitchFamily="66" charset="0"/>
              </a:rPr>
              <a:t>: </a:t>
            </a:r>
            <a:r>
              <a:rPr lang="pt-P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deveres de cada função e relações devem ser divulgados por escrito.</a:t>
            </a:r>
          </a:p>
          <a:p>
            <a:pPr lvl="3" algn="just">
              <a:buFont typeface="Wingdings" pitchFamily="2" charset="2"/>
              <a:buChar char="ü"/>
            </a:pPr>
            <a:endParaRPr lang="pt-PT" sz="1800" dirty="0">
              <a:latin typeface="Forte" pitchFamily="66" charset="0"/>
            </a:endParaRPr>
          </a:p>
          <a:p>
            <a:pPr lvl="3" algn="just">
              <a:buFont typeface="Wingdings" pitchFamily="2" charset="2"/>
              <a:buChar char="ü"/>
            </a:pPr>
            <a:r>
              <a:rPr lang="pt-PT" sz="1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Alcance do controle</a:t>
            </a:r>
            <a:r>
              <a:rPr lang="pt-PT" sz="1800" dirty="0">
                <a:latin typeface="Forte" pitchFamily="66" charset="0"/>
              </a:rPr>
              <a:t>: </a:t>
            </a:r>
            <a:r>
              <a:rPr lang="pt-P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raramente deve ultrapassar 5 a 6 pessoas</a:t>
            </a:r>
          </a:p>
          <a:p>
            <a:pPr lvl="3" algn="just">
              <a:buFont typeface="Wingdings" pitchFamily="2" charset="2"/>
              <a:buChar char="ü"/>
            </a:pPr>
            <a:endParaRPr lang="pt-PT" sz="1800" dirty="0">
              <a:latin typeface="Forte" pitchFamily="66" charset="0"/>
            </a:endParaRPr>
          </a:p>
          <a:p>
            <a:pPr lvl="3" algn="just">
              <a:buFont typeface="Wingdings" pitchFamily="2" charset="2"/>
              <a:buChar char="ü"/>
            </a:pPr>
            <a:r>
              <a:rPr lang="pt-PT" sz="1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Equilíbrio</a:t>
            </a:r>
            <a:r>
              <a:rPr lang="pt-PT" sz="1800" dirty="0">
                <a:latin typeface="Forte" pitchFamily="66" charset="0"/>
              </a:rPr>
              <a:t>: </a:t>
            </a:r>
          </a:p>
          <a:p>
            <a:pPr lvl="3" algn="just">
              <a:buFont typeface="Wingdings" pitchFamily="2" charset="2"/>
              <a:buChar char="ü"/>
            </a:pPr>
            <a:endParaRPr lang="pt-PT" sz="1800" dirty="0">
              <a:latin typeface="Forte" pitchFamily="66" charset="0"/>
            </a:endParaRPr>
          </a:p>
          <a:p>
            <a:pPr lvl="3" algn="just">
              <a:buFont typeface="Wingdings" pitchFamily="2" charset="2"/>
              <a:buChar char="ü"/>
            </a:pPr>
            <a:r>
              <a:rPr lang="pt-PT" sz="1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Continuidade</a:t>
            </a:r>
            <a:r>
              <a:rPr lang="pt-PT" sz="1800" dirty="0">
                <a:latin typeface="Forte" pitchFamily="66" charset="0"/>
              </a:rPr>
              <a:t>: </a:t>
            </a:r>
            <a:r>
              <a:rPr lang="pt-P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crescimento e desenvolvimento da organização devem ser permanentemente exercidas</a:t>
            </a:r>
          </a:p>
          <a:p>
            <a:endParaRPr lang="pt-PT" sz="1800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7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23528" y="836712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itchFamily="66" charset="0"/>
              </a:rPr>
              <a:t>	</a:t>
            </a:r>
            <a:r>
              <a:rPr lang="pt-PT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Critérios básicos</a:t>
            </a:r>
          </a:p>
          <a:p>
            <a:pPr lvl="1" algn="just"/>
            <a:endParaRPr lang="pt-PT" sz="1600" dirty="0">
              <a:latin typeface="Forte" pitchFamily="66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	</a:t>
            </a:r>
            <a:r>
              <a:rPr lang="pt-PT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Propósito dominante</a:t>
            </a:r>
            <a:r>
              <a:rPr lang="pt-PT" sz="1600" dirty="0" smtClean="0">
                <a:latin typeface="Forte" pitchFamily="66" charset="0"/>
              </a:rPr>
              <a:t>: reunião numa única estrutura, sob uma única direcção, de todos os órgãos, actividades e pessoas, envolvidos no desenvolvimento de um objectivo amplo.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lang="pt-PT" sz="1600" dirty="0">
              <a:latin typeface="Forte" pitchFamily="66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	</a:t>
            </a:r>
            <a:r>
              <a:rPr lang="pt-PT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Processo dominante</a:t>
            </a:r>
            <a:r>
              <a:rPr lang="pt-PT" sz="1600" dirty="0" smtClean="0">
                <a:latin typeface="Forte" pitchFamily="66" charset="0"/>
              </a:rPr>
              <a:t>: </a:t>
            </a:r>
            <a:r>
              <a:rPr lang="pt-PT" sz="1600" dirty="0">
                <a:latin typeface="Forte" pitchFamily="66" charset="0"/>
              </a:rPr>
              <a:t>reunião numa única estrutura, sob uma única direcção, de todos os órgãos, actividades e </a:t>
            </a:r>
            <a:r>
              <a:rPr lang="pt-PT" sz="1600" dirty="0" smtClean="0">
                <a:latin typeface="Forte" pitchFamily="66" charset="0"/>
              </a:rPr>
              <a:t>pessoas, cujos trabalhos envolvem a manipulação de uma tecnologia, o exercício de uma cera profissão ou a utilização de habilidades especificas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lang="pt-PT" sz="1600" dirty="0">
              <a:latin typeface="Forte" pitchFamily="66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	</a:t>
            </a:r>
            <a:r>
              <a:rPr lang="pt-PT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Clientela material</a:t>
            </a:r>
            <a:r>
              <a:rPr lang="pt-PT" sz="1600" dirty="0" smtClean="0">
                <a:latin typeface="Forte" pitchFamily="66" charset="0"/>
              </a:rPr>
              <a:t>: </a:t>
            </a:r>
            <a:r>
              <a:rPr lang="pt-PT" sz="1600" dirty="0">
                <a:latin typeface="Forte" pitchFamily="66" charset="0"/>
              </a:rPr>
              <a:t>reunião numa única estrutura, sob uma única direcção, de todos os órgãos, actividades e </a:t>
            </a:r>
            <a:r>
              <a:rPr lang="pt-PT" sz="1600" dirty="0" smtClean="0">
                <a:latin typeface="Forte" pitchFamily="66" charset="0"/>
              </a:rPr>
              <a:t>pessoas, que trabalham com determinado grupo de pessoas ou uma determinada espécie de material.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lang="pt-PT" sz="1600" dirty="0">
              <a:latin typeface="Forte" pitchFamily="66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pt-PT" sz="1600" dirty="0" smtClean="0">
                <a:latin typeface="Forte" pitchFamily="66" charset="0"/>
              </a:rPr>
              <a:t>	</a:t>
            </a:r>
            <a:r>
              <a:rPr lang="pt-PT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Área geográfica</a:t>
            </a:r>
            <a:r>
              <a:rPr lang="pt-PT" sz="1600" dirty="0" smtClean="0">
                <a:latin typeface="Forte" pitchFamily="66" charset="0"/>
              </a:rPr>
              <a:t>: </a:t>
            </a:r>
            <a:r>
              <a:rPr lang="pt-PT" sz="1600" dirty="0">
                <a:latin typeface="Forte" pitchFamily="66" charset="0"/>
              </a:rPr>
              <a:t>reunião numa única estrutura, sob uma única direcção, de todos os órgãos, actividades e </a:t>
            </a:r>
            <a:r>
              <a:rPr lang="pt-PT" sz="1600" dirty="0" smtClean="0">
                <a:latin typeface="Forte" pitchFamily="66" charset="0"/>
              </a:rPr>
              <a:t>pessoas  que trabalham em determinada área geográfica.</a:t>
            </a:r>
          </a:p>
          <a:p>
            <a:pPr lvl="1" algn="just"/>
            <a:endParaRPr lang="pt-PT" sz="1600" i="1" dirty="0" smtClean="0">
              <a:latin typeface="Forte" pitchFamily="66" charset="0"/>
            </a:endParaRPr>
          </a:p>
          <a:p>
            <a:pPr lvl="1" algn="just"/>
            <a:endParaRPr lang="pt-PT" sz="1600" i="1" dirty="0" smtClean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08912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1600" dirty="0" smtClean="0">
                <a:latin typeface="Forte" pitchFamily="66" charset="0"/>
              </a:rPr>
              <a:t>	</a:t>
            </a:r>
          </a:p>
          <a:p>
            <a:pPr>
              <a:buNone/>
            </a:pPr>
            <a:r>
              <a:rPr lang="pt-PT" sz="1600" dirty="0" smtClean="0">
                <a:latin typeface="Forte" pitchFamily="66" charset="0"/>
              </a:rPr>
              <a:t>		</a:t>
            </a:r>
            <a:r>
              <a:rPr lang="pt-PT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Forte" pitchFamily="66" charset="0"/>
              </a:rPr>
              <a:t>Princípios Gerais de Organização</a:t>
            </a:r>
            <a:endParaRPr lang="pt-PT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Forte" pitchFamily="66" charset="0"/>
            </a:endParaRPr>
          </a:p>
          <a:p>
            <a:pPr>
              <a:buNone/>
            </a:pPr>
            <a:endParaRPr lang="pt-PT" sz="1600" dirty="0">
              <a:latin typeface="Forte" pitchFamily="66" charset="0"/>
            </a:endParaRPr>
          </a:p>
          <a:p>
            <a:pPr algn="just">
              <a:buNone/>
            </a:pPr>
            <a:endParaRPr lang="pt-PT" sz="1600" dirty="0" smtClean="0">
              <a:latin typeface="Forte" pitchFamily="66" charset="0"/>
            </a:endParaRPr>
          </a:p>
          <a:p>
            <a:pPr algn="just">
              <a:buNone/>
            </a:pPr>
            <a:r>
              <a:rPr lang="pt-PT" sz="1600" dirty="0" smtClean="0">
                <a:latin typeface="Forte" pitchFamily="66" charset="0"/>
              </a:rPr>
              <a:t>	A estrutura de uma organização deve harmonizar a actividade humana, de forma a favorecer a realização, o mais económica e eficaz possível, dos objectivos, por intermédio dos seus diferentes órgãos e dentro dos prazos estabelecidos.</a:t>
            </a:r>
          </a:p>
          <a:p>
            <a:pPr>
              <a:buNone/>
            </a:pPr>
            <a:r>
              <a:rPr lang="pt-PT" sz="1600" dirty="0" smtClean="0">
                <a:latin typeface="Forte" pitchFamily="66" charset="0"/>
              </a:rPr>
              <a:t>		</a:t>
            </a:r>
          </a:p>
          <a:p>
            <a:pPr>
              <a:buNone/>
            </a:pPr>
            <a:r>
              <a:rPr lang="pt-PT" sz="1600" dirty="0">
                <a:latin typeface="Forte" pitchFamily="66" charset="0"/>
              </a:rPr>
              <a:t>	</a:t>
            </a:r>
            <a:r>
              <a:rPr lang="pt-PT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Princípios</a:t>
            </a:r>
            <a:r>
              <a:rPr lang="pt-PT" sz="1600" dirty="0" smtClean="0">
                <a:solidFill>
                  <a:schemeClr val="accent6">
                    <a:lumMod val="50000"/>
                  </a:schemeClr>
                </a:solidFill>
                <a:latin typeface="Forte" pitchFamily="66" charset="0"/>
              </a:rPr>
              <a:t>:</a:t>
            </a:r>
          </a:p>
          <a:p>
            <a:pPr>
              <a:buNone/>
            </a:pPr>
            <a:endParaRPr lang="pt-PT" sz="1600" dirty="0"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Objectivos</a:t>
            </a:r>
            <a:r>
              <a:rPr lang="pt-PT" sz="1600" dirty="0" smtClean="0">
                <a:latin typeface="Forte" pitchFamily="66" charset="0"/>
              </a:rPr>
              <a:t>: É necessário classificar os objectivos a atingir, por ordem da sua prioridade, com vista à atribuição dos recursos</a:t>
            </a:r>
          </a:p>
          <a:p>
            <a:pPr>
              <a:buFont typeface="Wingdings" pitchFamily="2" charset="2"/>
              <a:buChar char="q"/>
            </a:pPr>
            <a:endParaRPr lang="pt-PT" sz="1600" dirty="0" smtClean="0"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Separação</a:t>
            </a:r>
            <a:r>
              <a:rPr lang="pt-PT" sz="1600" dirty="0" smtClean="0">
                <a:latin typeface="Forte" pitchFamily="66" charset="0"/>
              </a:rPr>
              <a:t>: Definição dos serviços de acordo com a sua função dominante, a. Serviços executivos; b. Serviços de controlo, auditoria e fiscalização; c. Serviços de coordenação</a:t>
            </a:r>
          </a:p>
          <a:p>
            <a:pPr>
              <a:buFont typeface="Wingdings" pitchFamily="2" charset="2"/>
              <a:buChar char="q"/>
            </a:pPr>
            <a:endParaRPr lang="pt-PT" sz="1600" dirty="0" smtClean="0"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Autoridade e responsabilidade</a:t>
            </a:r>
            <a:r>
              <a:rPr lang="pt-PT" sz="1600" dirty="0" smtClean="0">
                <a:latin typeface="Forte" pitchFamily="66" charset="0"/>
              </a:rPr>
              <a:t>: Em articulação com vários outros princípios. </a:t>
            </a:r>
          </a:p>
          <a:p>
            <a:pPr>
              <a:buFont typeface="Wingdings" pitchFamily="2" charset="2"/>
              <a:buChar char="q"/>
            </a:pPr>
            <a:endParaRPr lang="pt-PT" sz="1600" dirty="0" smtClean="0"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Unicidade de comando</a:t>
            </a:r>
            <a:r>
              <a:rPr lang="pt-PT" sz="1600" dirty="0" smtClean="0">
                <a:latin typeface="Forte" pitchFamily="66" charset="0"/>
              </a:rPr>
              <a:t>: Ninguém deve reportar a mais que um chefe.</a:t>
            </a:r>
          </a:p>
          <a:p>
            <a:pPr>
              <a:buFont typeface="Wingdings" pitchFamily="2" charset="2"/>
              <a:buChar char="q"/>
            </a:pPr>
            <a:endParaRPr lang="pt-PT" sz="1600" dirty="0" smtClean="0"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Especialização</a:t>
            </a:r>
            <a:r>
              <a:rPr lang="pt-PT" sz="1600" dirty="0" smtClean="0">
                <a:latin typeface="Forte" pitchFamily="66" charset="0"/>
              </a:rPr>
              <a:t>: O trabalho de cada individuo deve limitar-se a uma única tarefa</a:t>
            </a:r>
          </a:p>
          <a:p>
            <a:pPr>
              <a:buNone/>
            </a:pPr>
            <a:endParaRPr lang="pt-PT" sz="1600" dirty="0" smtClean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229600" cy="56238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:::::::</a:t>
            </a:r>
          </a:p>
          <a:p>
            <a:pPr>
              <a:buFont typeface="Wingdings" pitchFamily="2" charset="2"/>
              <a:buChar char="q"/>
            </a:pPr>
            <a:endParaRPr lang="pt-PT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Coordenação</a:t>
            </a:r>
            <a:r>
              <a:rPr lang="pt-PT" sz="1800" dirty="0">
                <a:latin typeface="Forte" pitchFamily="66" charset="0"/>
              </a:rPr>
              <a:t>: Existe um limite para o número de indivíduos que podem ser eficazmente coordenados por uma única </a:t>
            </a:r>
            <a:r>
              <a:rPr lang="pt-PT" sz="1800" dirty="0" smtClean="0">
                <a:latin typeface="Forte" pitchFamily="66" charset="0"/>
              </a:rPr>
              <a:t>pessoa;</a:t>
            </a:r>
            <a:endParaRPr lang="pt-PT" sz="1800" dirty="0"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endParaRPr lang="pt-PT" sz="1800" dirty="0"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Flexibilidade</a:t>
            </a:r>
            <a:r>
              <a:rPr lang="pt-PT" sz="1800" dirty="0">
                <a:latin typeface="Forte" pitchFamily="66" charset="0"/>
              </a:rPr>
              <a:t>: A estrutura deve ser flexível e o mais simples </a:t>
            </a:r>
            <a:r>
              <a:rPr lang="pt-PT" sz="1800" dirty="0" smtClean="0">
                <a:latin typeface="Forte" pitchFamily="66" charset="0"/>
              </a:rPr>
              <a:t>possível;</a:t>
            </a:r>
            <a:endParaRPr lang="pt-PT" sz="1800" dirty="0"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endParaRPr lang="pt-PT" sz="1800" dirty="0"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Funcionalidade</a:t>
            </a:r>
            <a:r>
              <a:rPr lang="pt-PT" sz="1800" dirty="0">
                <a:latin typeface="Forte" pitchFamily="66" charset="0"/>
              </a:rPr>
              <a:t>: Toda a função necessária deve ser atribuída a um único órgão  criado para o </a:t>
            </a:r>
            <a:r>
              <a:rPr lang="pt-PT" sz="1800" dirty="0" smtClean="0">
                <a:latin typeface="Forte" pitchFamily="66" charset="0"/>
              </a:rPr>
              <a:t>efeito;</a:t>
            </a:r>
            <a:endParaRPr lang="pt-PT" sz="1800" dirty="0"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1800" dirty="0">
                <a:latin typeface="Forte" pitchFamily="66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pt-PT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Controlo</a:t>
            </a:r>
            <a:r>
              <a:rPr lang="pt-PT" sz="1800" dirty="0">
                <a:latin typeface="Forte" pitchFamily="66" charset="0"/>
              </a:rPr>
              <a:t>: Não se podem atribuir a uma mesma pessoa responsabilidades que impliquem um controlo </a:t>
            </a:r>
            <a:r>
              <a:rPr lang="pt-PT" sz="1800" dirty="0" smtClean="0">
                <a:latin typeface="Forte" pitchFamily="66" charset="0"/>
              </a:rPr>
              <a:t>reciproco;</a:t>
            </a:r>
            <a:endParaRPr lang="pt-PT" sz="1800" dirty="0"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endParaRPr lang="pt-PT" sz="1800" dirty="0">
              <a:latin typeface="Forte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PT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Desconfiança</a:t>
            </a:r>
            <a:r>
              <a:rPr lang="pt-PT" sz="1800" dirty="0">
                <a:latin typeface="Forte" pitchFamily="66" charset="0"/>
              </a:rPr>
              <a:t>: Desconfiar da tendência de certas pessoas para fazer depender o seu serviço directamente da gestão de </a:t>
            </a:r>
            <a:r>
              <a:rPr lang="pt-PT" sz="1800" dirty="0" smtClean="0">
                <a:latin typeface="Forte" pitchFamily="66" charset="0"/>
              </a:rPr>
              <a:t>topo;</a:t>
            </a:r>
            <a:endParaRPr lang="pt-PT" sz="1800" dirty="0">
              <a:latin typeface="Forte" pitchFamily="66" charset="0"/>
            </a:endParaRPr>
          </a:p>
          <a:p>
            <a:pPr marL="1445260" lvl="7" indent="0">
              <a:buNone/>
            </a:pPr>
            <a:endParaRPr lang="pt-PT" dirty="0" smtClean="0">
              <a:latin typeface="Forte" pitchFamily="66" charset="0"/>
            </a:endParaRPr>
          </a:p>
          <a:p>
            <a:pPr marL="1445260" lvl="7" indent="0">
              <a:buNone/>
            </a:pPr>
            <a:endParaRPr lang="pt-PT" sz="1700" dirty="0">
              <a:latin typeface="Forte" pitchFamily="66" charset="0"/>
            </a:endParaRPr>
          </a:p>
          <a:p>
            <a:pPr marL="1445260" lvl="7" indent="0">
              <a:buNone/>
            </a:pPr>
            <a:r>
              <a:rPr lang="pt-PT" sz="1700" dirty="0" smtClean="0">
                <a:solidFill>
                  <a:srgbClr val="FF0000"/>
                </a:solidFill>
                <a:latin typeface="Forte" pitchFamily="66" charset="0"/>
              </a:rPr>
              <a:t>Vide</a:t>
            </a:r>
            <a:r>
              <a:rPr lang="pt-PT" sz="1700" dirty="0" smtClean="0">
                <a:latin typeface="Forte" pitchFamily="66" charset="0"/>
              </a:rPr>
              <a:t>: </a:t>
            </a:r>
            <a:r>
              <a:rPr lang="pt-PT" sz="1700" dirty="0" smtClean="0">
                <a:solidFill>
                  <a:srgbClr val="0070C0"/>
                </a:solidFill>
                <a:latin typeface="Forte" pitchFamily="66" charset="0"/>
              </a:rPr>
              <a:t>Lei 4/2004 de 15 de Janeiro (regras para a restruturação da Administração Central do Estado) e bem assim o princípios de organização a serem respeitados por cada Ministério</a:t>
            </a:r>
            <a:r>
              <a:rPr lang="pt-PT" sz="1700" dirty="0" smtClean="0">
                <a:latin typeface="Forte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2447</TotalTime>
  <Words>1244</Words>
  <Application>Microsoft Office PowerPoint</Application>
  <PresentationFormat>Apresentação no Ecrã (4:3)</PresentationFormat>
  <Paragraphs>250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0" baseType="lpstr">
      <vt:lpstr>Cívico</vt:lpstr>
      <vt:lpstr>CIÊNCIA DA ADMINISTRAÇÃO I</vt:lpstr>
      <vt:lpstr>ORGANIZAÇÃO ADMINISTRATIVA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 DA ADMINISTRAÇÃO I</dc:title>
  <dc:creator>Joaquim.Caeiro</dc:creator>
  <cp:lastModifiedBy>jcaeiro</cp:lastModifiedBy>
  <cp:revision>174</cp:revision>
  <dcterms:created xsi:type="dcterms:W3CDTF">2012-09-25T11:34:31Z</dcterms:created>
  <dcterms:modified xsi:type="dcterms:W3CDTF">2013-12-10T15:02:53Z</dcterms:modified>
</cp:coreProperties>
</file>